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tags/tag18.xml" ContentType="application/vnd.openxmlformats-officedocument.presentationml.tags+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tags/tag20.xml" ContentType="application/vnd.openxmlformats-officedocument.presentationml.tags+xml"/>
  <Override PartName="/ppt/notesSlides/notesSlide21.xml" ContentType="application/vnd.openxmlformats-officedocument.presentationml.notesSlide+xml"/>
  <Override PartName="/ppt/tags/tag21.xml" ContentType="application/vnd.openxmlformats-officedocument.presentationml.tags+xml"/>
  <Override PartName="/ppt/notesSlides/notesSlide22.xml" ContentType="application/vnd.openxmlformats-officedocument.presentationml.notesSlide+xml"/>
  <Override PartName="/ppt/tags/tag22.xml" ContentType="application/vnd.openxmlformats-officedocument.presentationml.tags+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tags/tag24.xml" ContentType="application/vnd.openxmlformats-officedocument.presentationml.tags+xml"/>
  <Override PartName="/ppt/notesSlides/notesSlide25.xml" ContentType="application/vnd.openxmlformats-officedocument.presentationml.notesSlide+xml"/>
  <Override PartName="/ppt/tags/tag25.xml" ContentType="application/vnd.openxmlformats-officedocument.presentationml.tags+xml"/>
  <Override PartName="/ppt/notesSlides/notesSlide26.xml" ContentType="application/vnd.openxmlformats-officedocument.presentationml.notesSlide+xml"/>
  <Override PartName="/ppt/tags/tag26.xml" ContentType="application/vnd.openxmlformats-officedocument.presentationml.tags+xml"/>
  <Override PartName="/ppt/notesSlides/notesSlide27.xml" ContentType="application/vnd.openxmlformats-officedocument.presentationml.notesSlide+xml"/>
  <Override PartName="/ppt/tags/tag27.xml" ContentType="application/vnd.openxmlformats-officedocument.presentationml.tags+xml"/>
  <Override PartName="/ppt/notesSlides/notesSlide28.xml" ContentType="application/vnd.openxmlformats-officedocument.presentationml.notesSlide+xml"/>
  <Override PartName="/ppt/tags/tag28.xml" ContentType="application/vnd.openxmlformats-officedocument.presentationml.tags+xml"/>
  <Override PartName="/ppt/notesSlides/notesSlide29.xml" ContentType="application/vnd.openxmlformats-officedocument.presentationml.notesSlide+xml"/>
  <Override PartName="/ppt/tags/tag29.xml" ContentType="application/vnd.openxmlformats-officedocument.presentationml.tags+xml"/>
  <Override PartName="/ppt/notesSlides/notesSlide30.xml" ContentType="application/vnd.openxmlformats-officedocument.presentationml.notesSlide+xml"/>
  <Override PartName="/ppt/tags/tag30.xml" ContentType="application/vnd.openxmlformats-officedocument.presentationml.tags+xml"/>
  <Override PartName="/ppt/notesSlides/notesSlide31.xml" ContentType="application/vnd.openxmlformats-officedocument.presentationml.notesSlide+xml"/>
  <Override PartName="/ppt/tags/tag3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9144000" cy="5143500" type="screen16x9"/>
  <p:notesSz cx="6858000" cy="9144000"/>
  <p:embeddedFontLst>
    <p:embeddedFont>
      <p:font typeface="Proxima Nova" panose="020B0604020202020204"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9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1.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1920103100"/>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ags" Target="../tags/tag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ags" Target="../tags/tag10.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ags" Target="../tags/tag11.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ags" Target="../tags/tag12.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ags" Target="../tags/tag13.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ags" Target="../tags/tag14.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ags" Target="../tags/tag15.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ags" Target="../tags/tag16.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ags" Target="../tags/tag17.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ags" Target="../tags/tag18.xml"/></Relationships>
</file>

<file path=ppt/notesSlides/_rels/notesSlide19.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ags" Target="../tags/tag19.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ags" Target="../tags/tag2.xml"/></Relationships>
</file>

<file path=ppt/notesSlides/_rels/notesSlide20.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ags" Target="../tags/tag20.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ags" Target="../tags/tag21.xml"/></Relationships>
</file>

<file path=ppt/notesSlides/_rels/notesSlide22.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tags" Target="../tags/tag22.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ags" Target="../tags/tag23.xml"/></Relationships>
</file>

<file path=ppt/notesSlides/_rels/notesSlide2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ags" Target="../tags/tag24.xml"/></Relationships>
</file>

<file path=ppt/notesSlides/_rels/notesSlide25.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notesMaster" Target="../notesMasters/notesMaster1.xml"/><Relationship Id="rId1" Type="http://schemas.openxmlformats.org/officeDocument/2006/relationships/tags" Target="../tags/tag25.xml"/></Relationships>
</file>

<file path=ppt/notesSlides/_rels/notesSlide26.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notesMaster" Target="../notesMasters/notesMaster1.xml"/><Relationship Id="rId1" Type="http://schemas.openxmlformats.org/officeDocument/2006/relationships/tags" Target="../tags/tag26.xml"/></Relationships>
</file>

<file path=ppt/notesSlides/_rels/notesSlide27.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notesMaster" Target="../notesMasters/notesMaster1.xml"/><Relationship Id="rId1" Type="http://schemas.openxmlformats.org/officeDocument/2006/relationships/tags" Target="../tags/tag27.xml"/></Relationships>
</file>

<file path=ppt/notesSlides/_rels/notesSlide28.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notesMaster" Target="../notesMasters/notesMaster1.xml"/><Relationship Id="rId1" Type="http://schemas.openxmlformats.org/officeDocument/2006/relationships/tags" Target="../tags/tag28.xml"/></Relationships>
</file>

<file path=ppt/notesSlides/_rels/notesSlide29.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notesMaster" Target="../notesMasters/notesMaster1.xml"/><Relationship Id="rId1" Type="http://schemas.openxmlformats.org/officeDocument/2006/relationships/tags" Target="../tags/tag29.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tags" Target="../tags/tag3.xml"/></Relationships>
</file>

<file path=ppt/notesSlides/_rels/notesSlide30.xml.rels><?xml version="1.0" encoding="UTF-8" standalone="yes"?>
<Relationships xmlns="http://schemas.openxmlformats.org/package/2006/relationships"><Relationship Id="rId3" Type="http://schemas.openxmlformats.org/officeDocument/2006/relationships/slide" Target="../slides/slide30.xml"/><Relationship Id="rId2" Type="http://schemas.openxmlformats.org/officeDocument/2006/relationships/notesMaster" Target="../notesMasters/notesMaster1.xml"/><Relationship Id="rId1" Type="http://schemas.openxmlformats.org/officeDocument/2006/relationships/tags" Target="../tags/tag30.xml"/></Relationships>
</file>

<file path=ppt/notesSlides/_rels/notesSlide31.xml.rels><?xml version="1.0" encoding="UTF-8" standalone="yes"?>
<Relationships xmlns="http://schemas.openxmlformats.org/package/2006/relationships"><Relationship Id="rId3" Type="http://schemas.openxmlformats.org/officeDocument/2006/relationships/slide" Target="../slides/slide31.xml"/><Relationship Id="rId2" Type="http://schemas.openxmlformats.org/officeDocument/2006/relationships/notesMaster" Target="../notesMasters/notesMaster1.xml"/><Relationship Id="rId1" Type="http://schemas.openxmlformats.org/officeDocument/2006/relationships/tags" Target="../tags/tag31.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ags" Target="../tags/tag4.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ags" Target="../tags/tag5.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ags" Target="../tags/tag6.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ags" Target="../tags/tag7.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ags" Target="../tags/tag8.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ags" Target="../tags/tag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4149788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1" name="Shape 11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9851679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Shape 1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8" name="Shape 11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7684337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5" name="Shape 12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8199647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1" name="Shape 13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3093674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Shape 13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8" name="Shape 13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9643667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Shape 14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6226557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2" name="Shape 1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42838348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Shape 1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9" name="Shape 15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20600375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Shape 16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5" name="Shape 16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7191159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2" name="Shape 17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233223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Shape 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8" name="Shape 5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4113584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8" name="Shape 17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6667301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5" name="Shape 18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4661850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2" name="Shape 19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0118719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Shape 19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7" name="Shape 19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29265878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3" name="Shape 20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1952397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Shape 21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2" name="Shape 21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41407798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Shape 2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8" name="Shape 21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9073210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5" name="Shape 22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5745021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Shape 2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1" name="Shape 23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28921194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Shape 2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9" name="Shape 23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742176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Shape 6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5" name="Shape 6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1451826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Shape 2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5" name="Shape 24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0764093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Shape 2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1" name="Shape 25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477586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Shape 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2" name="Shape 7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24025056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Shape 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8" name="Shape 7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4022545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4061535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Shape 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0" name="Shape 9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273744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7" name="Shape 9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8743085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4" name="Shape 10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25536912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0" y="1106125"/>
            <a:ext cx="8520600" cy="19635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0" y="3152225"/>
            <a:ext cx="8520600" cy="13008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0" y="1233175"/>
            <a:ext cx="4045200" cy="14823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a:endParaRPr/>
          </a:p>
        </p:txBody>
      </p:sp>
      <p:sp>
        <p:nvSpPr>
          <p:cNvPr id="8" name="Shape 8"/>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dk2"/>
                </a:solidFill>
              </a:rPr>
              <a:t>‹#›</a:t>
            </a:fld>
            <a:endParaRPr lang="en"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docs.google.com/a/blountk12.org/forms/d/1_OpHImxS03neN5fnyg_4cMNsKF_r6EYPpR5V5I3RXos/viewform" TargetMode="Externa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hyperlink" Target="mailto:lynnette.cottrell@blountk12.org" TargetMode="External"/><Relationship Id="rId3" Type="http://schemas.openxmlformats.org/officeDocument/2006/relationships/image" Target="../media/image1.jpg"/><Relationship Id="rId7" Type="http://schemas.openxmlformats.org/officeDocument/2006/relationships/hyperlink" Target="mailto:tom.loud@blountk12.org"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hyperlink" Target="mailto:jennifer.moore@blountk12.org" TargetMode="External"/><Relationship Id="rId5" Type="http://schemas.openxmlformats.org/officeDocument/2006/relationships/hyperlink" Target="mailto:colleen.mattison@blountk12.org" TargetMode="External"/><Relationship Id="rId4" Type="http://schemas.openxmlformats.org/officeDocument/2006/relationships/hyperlink" Target="mailto:mike.crabtree@blountk12.or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5139925" y="937650"/>
            <a:ext cx="3826800" cy="3268200"/>
          </a:xfrm>
          <a:prstGeom prst="rect">
            <a:avLst/>
          </a:prstGeom>
        </p:spPr>
        <p:txBody>
          <a:bodyPr lIns="91425" tIns="91425" rIns="91425" bIns="91425" anchor="t" anchorCtr="0">
            <a:noAutofit/>
          </a:bodyPr>
          <a:lstStyle/>
          <a:p>
            <a:pPr lvl="0" rtl="0">
              <a:spcBef>
                <a:spcPts val="0"/>
              </a:spcBef>
              <a:buNone/>
            </a:pPr>
            <a:r>
              <a:rPr lang="en"/>
              <a:t>Blount County Schools</a:t>
            </a:r>
          </a:p>
          <a:p>
            <a:pPr lvl="0" rtl="0">
              <a:spcBef>
                <a:spcPts val="0"/>
              </a:spcBef>
              <a:buNone/>
            </a:pPr>
            <a:r>
              <a:rPr lang="en" sz="4800" b="1">
                <a:solidFill>
                  <a:srgbClr val="0B5394"/>
                </a:solidFill>
              </a:rPr>
              <a:t>Tech</a:t>
            </a:r>
          </a:p>
          <a:p>
            <a:pPr lvl="0" rtl="0">
              <a:spcBef>
                <a:spcPts val="0"/>
              </a:spcBef>
              <a:buNone/>
            </a:pPr>
            <a:r>
              <a:rPr lang="en" sz="4800" b="1">
                <a:solidFill>
                  <a:srgbClr val="0B5394"/>
                </a:solidFill>
              </a:rPr>
              <a:t>Teacher</a:t>
            </a:r>
          </a:p>
          <a:p>
            <a:pPr lvl="0" rtl="0">
              <a:spcBef>
                <a:spcPts val="0"/>
              </a:spcBef>
              <a:buNone/>
            </a:pPr>
            <a:r>
              <a:rPr lang="en" sz="4800" b="1">
                <a:solidFill>
                  <a:srgbClr val="0B5394"/>
                </a:solidFill>
              </a:rPr>
              <a:t>Leader</a:t>
            </a:r>
          </a:p>
          <a:p>
            <a:pPr lvl="0">
              <a:spcBef>
                <a:spcPts val="0"/>
              </a:spcBef>
              <a:buNone/>
            </a:pPr>
            <a:r>
              <a:rPr lang="en"/>
              <a:t>Program</a:t>
            </a:r>
          </a:p>
        </p:txBody>
      </p:sp>
      <p:pic>
        <p:nvPicPr>
          <p:cNvPr id="55" name="Shape 55" descr="ONE 2 WORLD 3 re done .jpg"/>
          <p:cNvPicPr preferRelativeResize="0"/>
          <p:nvPr/>
        </p:nvPicPr>
        <p:blipFill>
          <a:blip r:embed="rId3">
            <a:alphaModFix/>
          </a:blip>
          <a:stretch>
            <a:fillRect/>
          </a:stretch>
        </p:blipFill>
        <p:spPr>
          <a:xfrm>
            <a:off x="451425" y="247650"/>
            <a:ext cx="4474925" cy="464819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Shape 113"/>
          <p:cNvSpPr txBox="1">
            <a:spLocks noGrp="1"/>
          </p:cNvSpPr>
          <p:nvPr>
            <p:ph type="title"/>
          </p:nvPr>
        </p:nvSpPr>
        <p:spPr>
          <a:xfrm>
            <a:off x="311700" y="292625"/>
            <a:ext cx="8520600" cy="572700"/>
          </a:xfrm>
          <a:prstGeom prst="rect">
            <a:avLst/>
          </a:prstGeom>
        </p:spPr>
        <p:txBody>
          <a:bodyPr lIns="91425" tIns="91425" rIns="91425" bIns="91425" anchor="t" anchorCtr="0">
            <a:noAutofit/>
          </a:bodyPr>
          <a:lstStyle/>
          <a:p>
            <a:pPr lvl="0">
              <a:spcBef>
                <a:spcPts val="0"/>
              </a:spcBef>
              <a:buNone/>
            </a:pPr>
            <a:r>
              <a:rPr lang="en" b="1">
                <a:solidFill>
                  <a:srgbClr val="0B5394"/>
                </a:solidFill>
              </a:rPr>
              <a:t>Beliefs</a:t>
            </a:r>
          </a:p>
        </p:txBody>
      </p:sp>
      <p:sp>
        <p:nvSpPr>
          <p:cNvPr id="114" name="Shape 114"/>
          <p:cNvSpPr txBox="1">
            <a:spLocks noGrp="1"/>
          </p:cNvSpPr>
          <p:nvPr>
            <p:ph type="body" idx="1"/>
          </p:nvPr>
        </p:nvSpPr>
        <p:spPr>
          <a:xfrm>
            <a:off x="311700" y="1127400"/>
            <a:ext cx="8520600" cy="3162900"/>
          </a:xfrm>
          <a:prstGeom prst="rect">
            <a:avLst/>
          </a:prstGeom>
        </p:spPr>
        <p:txBody>
          <a:bodyPr lIns="91425" tIns="91425" rIns="91425" bIns="91425" anchor="t" anchorCtr="0">
            <a:noAutofit/>
          </a:bodyPr>
          <a:lstStyle/>
          <a:p>
            <a:pPr marL="457200" lvl="0" indent="-355600" rtl="0">
              <a:lnSpc>
                <a:spcPct val="130000"/>
              </a:lnSpc>
              <a:spcBef>
                <a:spcPts val="1000"/>
              </a:spcBef>
              <a:spcAft>
                <a:spcPts val="0"/>
              </a:spcAft>
              <a:buClr>
                <a:srgbClr val="353744"/>
              </a:buClr>
              <a:buSzPct val="100000"/>
              <a:buFont typeface="Proxima Nova"/>
            </a:pPr>
            <a:r>
              <a:rPr lang="en" sz="2000">
                <a:solidFill>
                  <a:srgbClr val="353744"/>
                </a:solidFill>
                <a:latin typeface="Proxima Nova"/>
                <a:ea typeface="Proxima Nova"/>
                <a:cs typeface="Proxima Nova"/>
                <a:sym typeface="Proxima Nova"/>
              </a:rPr>
              <a:t>Instructional decisions should be based on individual students’ needs.</a:t>
            </a:r>
          </a:p>
          <a:p>
            <a:pPr marL="457200" lvl="0" indent="-355600" rtl="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Learning is a lifelong process. Modeling lifelong learning is a professional responsibility.</a:t>
            </a:r>
          </a:p>
          <a:p>
            <a:pPr marL="457200" lvl="0" indent="-355600" rtl="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Teachers who engage in high-quality professional learning can positively impact student learning.</a:t>
            </a:r>
          </a:p>
          <a:p>
            <a:pPr marL="457200" lvl="0" indent="-35560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Relationships are fundamental for learning to take place; a collaborative culture builds trust, which is vital to relationships.</a:t>
            </a:r>
          </a:p>
        </p:txBody>
      </p:sp>
      <p:cxnSp>
        <p:nvCxnSpPr>
          <p:cNvPr id="115" name="Shape 115"/>
          <p:cNvCxnSpPr/>
          <p:nvPr/>
        </p:nvCxnSpPr>
        <p:spPr>
          <a:xfrm rot="10800000" flipH="1">
            <a:off x="338725" y="850175"/>
            <a:ext cx="8468100" cy="25200"/>
          </a:xfrm>
          <a:prstGeom prst="straightConnector1">
            <a:avLst/>
          </a:prstGeom>
          <a:noFill/>
          <a:ln w="76200" cap="flat" cmpd="sng">
            <a:solidFill>
              <a:srgbClr val="6FA8DC"/>
            </a:solidFill>
            <a:prstDash val="solid"/>
            <a:round/>
            <a:headEnd type="none" w="lg" len="lg"/>
            <a:tailEnd type="none" w="lg" len="lg"/>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Shape 120"/>
          <p:cNvSpPr txBox="1">
            <a:spLocks noGrp="1"/>
          </p:cNvSpPr>
          <p:nvPr>
            <p:ph type="title"/>
          </p:nvPr>
        </p:nvSpPr>
        <p:spPr>
          <a:xfrm>
            <a:off x="311700" y="292625"/>
            <a:ext cx="8520600" cy="572700"/>
          </a:xfrm>
          <a:prstGeom prst="rect">
            <a:avLst/>
          </a:prstGeom>
        </p:spPr>
        <p:txBody>
          <a:bodyPr lIns="91425" tIns="91425" rIns="91425" bIns="91425" anchor="t" anchorCtr="0">
            <a:noAutofit/>
          </a:bodyPr>
          <a:lstStyle/>
          <a:p>
            <a:pPr lvl="0" rtl="0">
              <a:spcBef>
                <a:spcPts val="0"/>
              </a:spcBef>
              <a:buNone/>
            </a:pPr>
            <a:r>
              <a:rPr lang="en" b="1">
                <a:solidFill>
                  <a:srgbClr val="0B5394"/>
                </a:solidFill>
              </a:rPr>
              <a:t>Actions Building Buy-In</a:t>
            </a:r>
          </a:p>
        </p:txBody>
      </p:sp>
      <p:sp>
        <p:nvSpPr>
          <p:cNvPr id="121" name="Shape 121"/>
          <p:cNvSpPr txBox="1">
            <a:spLocks noGrp="1"/>
          </p:cNvSpPr>
          <p:nvPr>
            <p:ph type="body" idx="1"/>
          </p:nvPr>
        </p:nvSpPr>
        <p:spPr>
          <a:xfrm>
            <a:off x="311700" y="915000"/>
            <a:ext cx="8520600" cy="3313500"/>
          </a:xfrm>
          <a:prstGeom prst="rect">
            <a:avLst/>
          </a:prstGeom>
        </p:spPr>
        <p:txBody>
          <a:bodyPr lIns="91425" tIns="91425" rIns="91425" bIns="91425" anchor="t" anchorCtr="0">
            <a:noAutofit/>
          </a:bodyPr>
          <a:lstStyle/>
          <a:p>
            <a:pPr marL="457200" lvl="0" indent="-355600" rtl="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Communicate need and rationale with Central Office decision-makers</a:t>
            </a:r>
          </a:p>
          <a:p>
            <a:pPr marL="457200" lvl="0" indent="-355600" rtl="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Dialog focusing on the need and process with building level administrators</a:t>
            </a:r>
          </a:p>
          <a:p>
            <a:pPr marL="457200" lvl="0" indent="-355600" rtl="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Form a detailed plan, including funding recommendations</a:t>
            </a:r>
          </a:p>
          <a:p>
            <a:pPr marL="457200" lvl="0" indent="-355600" rtl="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Communicate the plan with school board members</a:t>
            </a:r>
          </a:p>
          <a:p>
            <a:pPr marL="457200" lvl="0" indent="-355600" rtl="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Communicate the plan with teachers through individual school meetings</a:t>
            </a:r>
          </a:p>
          <a:p>
            <a:pPr marL="457200" lvl="0" indent="-355600" rtl="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Open meeting for teachers interested in applying for the TTL program</a:t>
            </a:r>
          </a:p>
          <a:p>
            <a:pPr lvl="0" rtl="0">
              <a:lnSpc>
                <a:spcPct val="130000"/>
              </a:lnSpc>
              <a:spcBef>
                <a:spcPts val="1000"/>
              </a:spcBef>
              <a:spcAft>
                <a:spcPts val="0"/>
              </a:spcAft>
              <a:buNone/>
            </a:pPr>
            <a:endParaRPr sz="1400"/>
          </a:p>
        </p:txBody>
      </p:sp>
      <p:cxnSp>
        <p:nvCxnSpPr>
          <p:cNvPr id="122" name="Shape 122"/>
          <p:cNvCxnSpPr/>
          <p:nvPr/>
        </p:nvCxnSpPr>
        <p:spPr>
          <a:xfrm rot="10800000" flipH="1">
            <a:off x="338725" y="850175"/>
            <a:ext cx="8468100" cy="25200"/>
          </a:xfrm>
          <a:prstGeom prst="straightConnector1">
            <a:avLst/>
          </a:prstGeom>
          <a:noFill/>
          <a:ln w="76200" cap="flat" cmpd="sng">
            <a:solidFill>
              <a:srgbClr val="6FA8DC"/>
            </a:solidFill>
            <a:prstDash val="solid"/>
            <a:round/>
            <a:headEnd type="none" w="lg" len="lg"/>
            <a:tailEnd type="none" w="lg" len="lg"/>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Shape 127"/>
          <p:cNvSpPr txBox="1">
            <a:spLocks noGrp="1"/>
          </p:cNvSpPr>
          <p:nvPr>
            <p:ph type="title"/>
          </p:nvPr>
        </p:nvSpPr>
        <p:spPr>
          <a:xfrm>
            <a:off x="311700" y="777800"/>
            <a:ext cx="3790500" cy="3826200"/>
          </a:xfrm>
          <a:prstGeom prst="rect">
            <a:avLst/>
          </a:prstGeom>
        </p:spPr>
        <p:txBody>
          <a:bodyPr lIns="91425" tIns="91425" rIns="91425" bIns="91425" anchor="ctr" anchorCtr="0">
            <a:noAutofit/>
          </a:bodyPr>
          <a:lstStyle/>
          <a:p>
            <a:pPr lvl="0" rtl="0">
              <a:spcBef>
                <a:spcPts val="0"/>
              </a:spcBef>
              <a:buNone/>
            </a:pPr>
            <a:r>
              <a:rPr lang="en" b="1">
                <a:solidFill>
                  <a:srgbClr val="0B5394"/>
                </a:solidFill>
              </a:rPr>
              <a:t>Selection</a:t>
            </a:r>
          </a:p>
          <a:p>
            <a:pPr lvl="0" rtl="0">
              <a:spcBef>
                <a:spcPts val="0"/>
              </a:spcBef>
              <a:buNone/>
            </a:pPr>
            <a:r>
              <a:rPr lang="en" b="1">
                <a:solidFill>
                  <a:srgbClr val="0B5394"/>
                </a:solidFill>
              </a:rPr>
              <a:t>Process</a:t>
            </a:r>
          </a:p>
        </p:txBody>
      </p:sp>
      <p:pic>
        <p:nvPicPr>
          <p:cNvPr id="128" name="Shape 128" descr="technology-education-worlde.jpg"/>
          <p:cNvPicPr preferRelativeResize="0"/>
          <p:nvPr/>
        </p:nvPicPr>
        <p:blipFill>
          <a:blip r:embed="rId3">
            <a:alphaModFix/>
          </a:blip>
          <a:stretch>
            <a:fillRect/>
          </a:stretch>
        </p:blipFill>
        <p:spPr>
          <a:xfrm>
            <a:off x="4265350" y="175625"/>
            <a:ext cx="4613800" cy="45538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Shape 133"/>
          <p:cNvSpPr txBox="1">
            <a:spLocks noGrp="1"/>
          </p:cNvSpPr>
          <p:nvPr>
            <p:ph type="title"/>
          </p:nvPr>
        </p:nvSpPr>
        <p:spPr>
          <a:xfrm>
            <a:off x="311700" y="292625"/>
            <a:ext cx="8520600" cy="572700"/>
          </a:xfrm>
          <a:prstGeom prst="rect">
            <a:avLst/>
          </a:prstGeom>
        </p:spPr>
        <p:txBody>
          <a:bodyPr lIns="91425" tIns="91425" rIns="91425" bIns="91425" anchor="t" anchorCtr="0">
            <a:noAutofit/>
          </a:bodyPr>
          <a:lstStyle/>
          <a:p>
            <a:pPr lvl="0" rtl="0">
              <a:spcBef>
                <a:spcPts val="0"/>
              </a:spcBef>
              <a:buNone/>
            </a:pPr>
            <a:r>
              <a:rPr lang="en" b="1">
                <a:solidFill>
                  <a:srgbClr val="0B5394"/>
                </a:solidFill>
              </a:rPr>
              <a:t>Selection Process-Application</a:t>
            </a:r>
          </a:p>
        </p:txBody>
      </p:sp>
      <p:sp>
        <p:nvSpPr>
          <p:cNvPr id="134" name="Shape 134"/>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381000" rtl="0">
              <a:lnSpc>
                <a:spcPct val="130000"/>
              </a:lnSpc>
              <a:spcBef>
                <a:spcPts val="1000"/>
              </a:spcBef>
              <a:spcAft>
                <a:spcPts val="0"/>
              </a:spcAft>
              <a:buClr>
                <a:srgbClr val="353744"/>
              </a:buClr>
              <a:buSzPct val="100000"/>
              <a:buFont typeface="Proxima Nova"/>
              <a:buChar char="●"/>
            </a:pPr>
            <a:r>
              <a:rPr lang="en" sz="2400" u="sng">
                <a:solidFill>
                  <a:srgbClr val="1155CC"/>
                </a:solidFill>
                <a:latin typeface="Proxima Nova"/>
                <a:ea typeface="Proxima Nova"/>
                <a:cs typeface="Proxima Nova"/>
                <a:sym typeface="Proxima Nova"/>
                <a:hlinkClick r:id="rId3"/>
              </a:rPr>
              <a:t>Application Form</a:t>
            </a:r>
          </a:p>
          <a:p>
            <a:pPr marL="457200" lvl="0" indent="-381000" rtl="0">
              <a:lnSpc>
                <a:spcPct val="130000"/>
              </a:lnSpc>
              <a:spcBef>
                <a:spcPts val="1000"/>
              </a:spcBef>
              <a:spcAft>
                <a:spcPts val="0"/>
              </a:spcAft>
              <a:buClr>
                <a:srgbClr val="353744"/>
              </a:buClr>
              <a:buSzPct val="100000"/>
              <a:buFont typeface="Proxima Nova"/>
              <a:buChar char="●"/>
            </a:pPr>
            <a:r>
              <a:rPr lang="en" sz="2400">
                <a:solidFill>
                  <a:srgbClr val="353744"/>
                </a:solidFill>
                <a:latin typeface="Proxima Nova"/>
                <a:ea typeface="Proxima Nova"/>
                <a:cs typeface="Proxima Nova"/>
                <a:sym typeface="Proxima Nova"/>
              </a:rPr>
              <a:t>Complete and submit NO LATER than </a:t>
            </a:r>
            <a:r>
              <a:rPr lang="en" sz="2400" b="1">
                <a:solidFill>
                  <a:srgbClr val="353744"/>
                </a:solidFill>
                <a:latin typeface="Proxima Nova"/>
                <a:ea typeface="Proxima Nova"/>
                <a:cs typeface="Proxima Nova"/>
                <a:sym typeface="Proxima Nova"/>
              </a:rPr>
              <a:t>4:00 P.M., Friday, April 8.</a:t>
            </a:r>
          </a:p>
        </p:txBody>
      </p:sp>
      <p:cxnSp>
        <p:nvCxnSpPr>
          <p:cNvPr id="135" name="Shape 135"/>
          <p:cNvCxnSpPr/>
          <p:nvPr/>
        </p:nvCxnSpPr>
        <p:spPr>
          <a:xfrm rot="10800000" flipH="1">
            <a:off x="338725" y="926375"/>
            <a:ext cx="8468100" cy="25200"/>
          </a:xfrm>
          <a:prstGeom prst="straightConnector1">
            <a:avLst/>
          </a:prstGeom>
          <a:noFill/>
          <a:ln w="76200" cap="flat" cmpd="sng">
            <a:solidFill>
              <a:srgbClr val="6FA8DC"/>
            </a:solidFill>
            <a:prstDash val="solid"/>
            <a:round/>
            <a:headEnd type="none" w="lg" len="lg"/>
            <a:tailEnd type="none" w="lg" len="lg"/>
          </a:ln>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Shape 140"/>
          <p:cNvSpPr txBox="1">
            <a:spLocks noGrp="1"/>
          </p:cNvSpPr>
          <p:nvPr>
            <p:ph type="title"/>
          </p:nvPr>
        </p:nvSpPr>
        <p:spPr>
          <a:xfrm>
            <a:off x="311700" y="292625"/>
            <a:ext cx="8520600" cy="572700"/>
          </a:xfrm>
          <a:prstGeom prst="rect">
            <a:avLst/>
          </a:prstGeom>
        </p:spPr>
        <p:txBody>
          <a:bodyPr lIns="91425" tIns="91425" rIns="91425" bIns="91425" anchor="t" anchorCtr="0">
            <a:noAutofit/>
          </a:bodyPr>
          <a:lstStyle/>
          <a:p>
            <a:pPr lvl="0" rtl="0">
              <a:spcBef>
                <a:spcPts val="0"/>
              </a:spcBef>
              <a:buNone/>
            </a:pPr>
            <a:r>
              <a:rPr lang="en" b="1">
                <a:solidFill>
                  <a:srgbClr val="0B5394"/>
                </a:solidFill>
              </a:rPr>
              <a:t>Selection Process-Disposition Form</a:t>
            </a:r>
          </a:p>
        </p:txBody>
      </p:sp>
      <p:sp>
        <p:nvSpPr>
          <p:cNvPr id="141" name="Shape 141"/>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381000" rtl="0">
              <a:lnSpc>
                <a:spcPct val="130000"/>
              </a:lnSpc>
              <a:spcBef>
                <a:spcPts val="1000"/>
              </a:spcBef>
              <a:spcAft>
                <a:spcPts val="0"/>
              </a:spcAft>
              <a:buClr>
                <a:srgbClr val="353744"/>
              </a:buClr>
              <a:buSzPct val="100000"/>
              <a:buFont typeface="Proxima Nova"/>
              <a:buChar char="●"/>
            </a:pPr>
            <a:r>
              <a:rPr lang="en" sz="2400">
                <a:solidFill>
                  <a:srgbClr val="353744"/>
                </a:solidFill>
                <a:latin typeface="Proxima Nova"/>
                <a:ea typeface="Proxima Nova"/>
                <a:cs typeface="Proxima Nova"/>
                <a:sym typeface="Proxima Nova"/>
              </a:rPr>
              <a:t>Completed by current principal</a:t>
            </a:r>
          </a:p>
          <a:p>
            <a:pPr marL="457200" lvl="0" indent="-381000" rtl="0">
              <a:lnSpc>
                <a:spcPct val="130000"/>
              </a:lnSpc>
              <a:spcBef>
                <a:spcPts val="1000"/>
              </a:spcBef>
              <a:spcAft>
                <a:spcPts val="0"/>
              </a:spcAft>
              <a:buClr>
                <a:srgbClr val="353744"/>
              </a:buClr>
              <a:buSzPct val="100000"/>
              <a:buFont typeface="Proxima Nova"/>
              <a:buChar char="●"/>
            </a:pPr>
            <a:r>
              <a:rPr lang="en" sz="2400">
                <a:solidFill>
                  <a:srgbClr val="353744"/>
                </a:solidFill>
                <a:latin typeface="Proxima Nova"/>
                <a:ea typeface="Proxima Nova"/>
                <a:cs typeface="Proxima Nova"/>
                <a:sym typeface="Proxima Nova"/>
              </a:rPr>
              <a:t>Questions related to teacher professionalism, capacity, and work ethic</a:t>
            </a:r>
          </a:p>
        </p:txBody>
      </p:sp>
      <p:cxnSp>
        <p:nvCxnSpPr>
          <p:cNvPr id="142" name="Shape 142"/>
          <p:cNvCxnSpPr/>
          <p:nvPr/>
        </p:nvCxnSpPr>
        <p:spPr>
          <a:xfrm rot="10800000" flipH="1">
            <a:off x="338725" y="926375"/>
            <a:ext cx="8468100" cy="25200"/>
          </a:xfrm>
          <a:prstGeom prst="straightConnector1">
            <a:avLst/>
          </a:prstGeom>
          <a:noFill/>
          <a:ln w="76200" cap="flat" cmpd="sng">
            <a:solidFill>
              <a:srgbClr val="6FA8DC"/>
            </a:solidFill>
            <a:prstDash val="solid"/>
            <a:round/>
            <a:headEnd type="none" w="lg" len="lg"/>
            <a:tailEnd type="none" w="lg" len="lg"/>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a:spLocks noGrp="1"/>
          </p:cNvSpPr>
          <p:nvPr>
            <p:ph type="title"/>
          </p:nvPr>
        </p:nvSpPr>
        <p:spPr>
          <a:xfrm>
            <a:off x="311700" y="292625"/>
            <a:ext cx="8520600" cy="572700"/>
          </a:xfrm>
          <a:prstGeom prst="rect">
            <a:avLst/>
          </a:prstGeom>
        </p:spPr>
        <p:txBody>
          <a:bodyPr lIns="91425" tIns="91425" rIns="91425" bIns="91425" anchor="t" anchorCtr="0">
            <a:noAutofit/>
          </a:bodyPr>
          <a:lstStyle/>
          <a:p>
            <a:pPr lvl="0" rtl="0">
              <a:spcBef>
                <a:spcPts val="0"/>
              </a:spcBef>
              <a:buNone/>
            </a:pPr>
            <a:r>
              <a:rPr lang="en" b="1">
                <a:solidFill>
                  <a:srgbClr val="0B5394"/>
                </a:solidFill>
              </a:rPr>
              <a:t>Selection Process-Interview  </a:t>
            </a:r>
          </a:p>
        </p:txBody>
      </p:sp>
      <p:sp>
        <p:nvSpPr>
          <p:cNvPr id="148" name="Shape 148"/>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381000" rtl="0">
              <a:lnSpc>
                <a:spcPct val="130000"/>
              </a:lnSpc>
              <a:spcBef>
                <a:spcPts val="1000"/>
              </a:spcBef>
              <a:spcAft>
                <a:spcPts val="0"/>
              </a:spcAft>
              <a:buClr>
                <a:srgbClr val="353744"/>
              </a:buClr>
              <a:buSzPct val="100000"/>
              <a:buFont typeface="Proxima Nova"/>
              <a:buChar char="●"/>
            </a:pPr>
            <a:r>
              <a:rPr lang="en" sz="2400">
                <a:solidFill>
                  <a:srgbClr val="353744"/>
                </a:solidFill>
                <a:latin typeface="Proxima Nova"/>
                <a:ea typeface="Proxima Nova"/>
                <a:cs typeface="Proxima Nova"/>
                <a:sym typeface="Proxima Nova"/>
              </a:rPr>
              <a:t>Q &amp; A format</a:t>
            </a:r>
          </a:p>
          <a:p>
            <a:pPr marL="457200" lvl="0" indent="-381000" rtl="0">
              <a:lnSpc>
                <a:spcPct val="130000"/>
              </a:lnSpc>
              <a:spcBef>
                <a:spcPts val="1000"/>
              </a:spcBef>
              <a:spcAft>
                <a:spcPts val="0"/>
              </a:spcAft>
              <a:buClr>
                <a:srgbClr val="353744"/>
              </a:buClr>
              <a:buSzPct val="100000"/>
              <a:buFont typeface="Proxima Nova"/>
              <a:buChar char="●"/>
            </a:pPr>
            <a:r>
              <a:rPr lang="en" sz="2400">
                <a:solidFill>
                  <a:srgbClr val="353744"/>
                </a:solidFill>
                <a:latin typeface="Proxima Nova"/>
                <a:ea typeface="Proxima Nova"/>
                <a:cs typeface="Proxima Nova"/>
                <a:sym typeface="Proxima Nova"/>
              </a:rPr>
              <a:t>Teams of 2-3 independent administrators</a:t>
            </a:r>
          </a:p>
          <a:p>
            <a:pPr marL="457200" lvl="0" indent="-381000" rtl="0">
              <a:lnSpc>
                <a:spcPct val="130000"/>
              </a:lnSpc>
              <a:spcBef>
                <a:spcPts val="1000"/>
              </a:spcBef>
              <a:spcAft>
                <a:spcPts val="0"/>
              </a:spcAft>
              <a:buClr>
                <a:srgbClr val="353744"/>
              </a:buClr>
              <a:buSzPct val="100000"/>
              <a:buFont typeface="Proxima Nova"/>
              <a:buChar char="●"/>
            </a:pPr>
            <a:r>
              <a:rPr lang="en" sz="2400">
                <a:solidFill>
                  <a:srgbClr val="353744"/>
                </a:solidFill>
                <a:latin typeface="Proxima Nova"/>
                <a:ea typeface="Proxima Nova"/>
                <a:cs typeface="Proxima Nova"/>
                <a:sym typeface="Proxima Nova"/>
              </a:rPr>
              <a:t>All interviews will be scheduled on </a:t>
            </a:r>
            <a:r>
              <a:rPr lang="en" sz="2400" b="1">
                <a:solidFill>
                  <a:srgbClr val="353744"/>
                </a:solidFill>
                <a:latin typeface="Proxima Nova"/>
                <a:ea typeface="Proxima Nova"/>
                <a:cs typeface="Proxima Nova"/>
                <a:sym typeface="Proxima Nova"/>
              </a:rPr>
              <a:t>April 11</a:t>
            </a:r>
            <a:r>
              <a:rPr lang="en" sz="2400">
                <a:solidFill>
                  <a:srgbClr val="353744"/>
                </a:solidFill>
                <a:latin typeface="Proxima Nova"/>
                <a:ea typeface="Proxima Nova"/>
                <a:cs typeface="Proxima Nova"/>
                <a:sym typeface="Proxima Nova"/>
              </a:rPr>
              <a:t> at Mary Blount, unless there is an unavoidable scheduling conflict.  A makeup day, if necessary will be provided on April 14.</a:t>
            </a:r>
          </a:p>
          <a:p>
            <a:pPr marL="457200" lvl="0" indent="-381000" rtl="0">
              <a:lnSpc>
                <a:spcPct val="130000"/>
              </a:lnSpc>
              <a:spcBef>
                <a:spcPts val="1000"/>
              </a:spcBef>
              <a:spcAft>
                <a:spcPts val="0"/>
              </a:spcAft>
              <a:buClr>
                <a:srgbClr val="353744"/>
              </a:buClr>
              <a:buSzPct val="100000"/>
              <a:buFont typeface="Proxima Nova"/>
              <a:buChar char="●"/>
            </a:pPr>
            <a:r>
              <a:rPr lang="en" sz="2400">
                <a:solidFill>
                  <a:srgbClr val="353744"/>
                </a:solidFill>
                <a:latin typeface="Proxima Nova"/>
                <a:ea typeface="Proxima Nova"/>
                <a:cs typeface="Proxima Nova"/>
                <a:sym typeface="Proxima Nova"/>
              </a:rPr>
              <a:t>Responses will be scored on a rubric</a:t>
            </a:r>
          </a:p>
        </p:txBody>
      </p:sp>
      <p:cxnSp>
        <p:nvCxnSpPr>
          <p:cNvPr id="149" name="Shape 149"/>
          <p:cNvCxnSpPr/>
          <p:nvPr/>
        </p:nvCxnSpPr>
        <p:spPr>
          <a:xfrm rot="10800000" flipH="1">
            <a:off x="338725" y="850175"/>
            <a:ext cx="8468100" cy="25200"/>
          </a:xfrm>
          <a:prstGeom prst="straightConnector1">
            <a:avLst/>
          </a:prstGeom>
          <a:noFill/>
          <a:ln w="76200" cap="flat" cmpd="sng">
            <a:solidFill>
              <a:srgbClr val="6FA8DC"/>
            </a:solidFill>
            <a:prstDash val="solid"/>
            <a:round/>
            <a:headEnd type="none" w="lg" len="lg"/>
            <a:tailEnd type="none" w="lg" len="lg"/>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Shape 154"/>
          <p:cNvSpPr txBox="1">
            <a:spLocks noGrp="1"/>
          </p:cNvSpPr>
          <p:nvPr>
            <p:ph type="title"/>
          </p:nvPr>
        </p:nvSpPr>
        <p:spPr>
          <a:xfrm>
            <a:off x="311700" y="368825"/>
            <a:ext cx="8520600" cy="572700"/>
          </a:xfrm>
          <a:prstGeom prst="rect">
            <a:avLst/>
          </a:prstGeom>
        </p:spPr>
        <p:txBody>
          <a:bodyPr lIns="91425" tIns="91425" rIns="91425" bIns="91425" anchor="t" anchorCtr="0">
            <a:noAutofit/>
          </a:bodyPr>
          <a:lstStyle/>
          <a:p>
            <a:pPr lvl="0" rtl="0">
              <a:spcBef>
                <a:spcPts val="0"/>
              </a:spcBef>
              <a:buNone/>
            </a:pPr>
            <a:r>
              <a:rPr lang="en" b="1">
                <a:solidFill>
                  <a:srgbClr val="0B5394"/>
                </a:solidFill>
              </a:rPr>
              <a:t>Selection Process-Written Response</a:t>
            </a:r>
          </a:p>
        </p:txBody>
      </p:sp>
      <p:sp>
        <p:nvSpPr>
          <p:cNvPr id="155" name="Shape 155"/>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381000" rtl="0">
              <a:lnSpc>
                <a:spcPct val="130000"/>
              </a:lnSpc>
              <a:spcBef>
                <a:spcPts val="1000"/>
              </a:spcBef>
              <a:spcAft>
                <a:spcPts val="0"/>
              </a:spcAft>
              <a:buClr>
                <a:srgbClr val="353744"/>
              </a:buClr>
              <a:buSzPct val="100000"/>
              <a:buFont typeface="Proxima Nova"/>
              <a:buChar char="●"/>
            </a:pPr>
            <a:r>
              <a:rPr lang="en" sz="2400">
                <a:solidFill>
                  <a:srgbClr val="353744"/>
                </a:solidFill>
                <a:latin typeface="Proxima Nova"/>
                <a:ea typeface="Proxima Nova"/>
                <a:cs typeface="Proxima Nova"/>
                <a:sym typeface="Proxima Nova"/>
              </a:rPr>
              <a:t>Completed in the Computer Lab immediately following the interview</a:t>
            </a:r>
          </a:p>
          <a:p>
            <a:pPr marL="457200" lvl="0" indent="-381000" rtl="0">
              <a:lnSpc>
                <a:spcPct val="130000"/>
              </a:lnSpc>
              <a:spcBef>
                <a:spcPts val="1000"/>
              </a:spcBef>
              <a:spcAft>
                <a:spcPts val="0"/>
              </a:spcAft>
              <a:buClr>
                <a:srgbClr val="353744"/>
              </a:buClr>
              <a:buSzPct val="100000"/>
              <a:buFont typeface="Proxima Nova"/>
              <a:buChar char="●"/>
            </a:pPr>
            <a:r>
              <a:rPr lang="en" sz="2400">
                <a:solidFill>
                  <a:srgbClr val="353744"/>
                </a:solidFill>
                <a:latin typeface="Proxima Nova"/>
                <a:ea typeface="Proxima Nova"/>
                <a:cs typeface="Proxima Nova"/>
                <a:sym typeface="Proxima Nova"/>
              </a:rPr>
              <a:t>30 minutes to respond to two (2) prompts; an essay and creation of a slide presentation on teaching digital ethics</a:t>
            </a:r>
          </a:p>
          <a:p>
            <a:pPr marL="457200" lvl="0" indent="-381000" rtl="0">
              <a:lnSpc>
                <a:spcPct val="130000"/>
              </a:lnSpc>
              <a:spcBef>
                <a:spcPts val="1000"/>
              </a:spcBef>
              <a:spcAft>
                <a:spcPts val="0"/>
              </a:spcAft>
              <a:buClr>
                <a:srgbClr val="353744"/>
              </a:buClr>
              <a:buSzPct val="100000"/>
              <a:buFont typeface="Proxima Nova"/>
              <a:buChar char="●"/>
            </a:pPr>
            <a:r>
              <a:rPr lang="en" sz="2400">
                <a:solidFill>
                  <a:srgbClr val="353744"/>
                </a:solidFill>
                <a:latin typeface="Proxima Nova"/>
                <a:ea typeface="Proxima Nova"/>
                <a:cs typeface="Proxima Nova"/>
                <a:sym typeface="Proxima Nova"/>
              </a:rPr>
              <a:t>Responses will be scored on a rubric</a:t>
            </a:r>
          </a:p>
        </p:txBody>
      </p:sp>
      <p:cxnSp>
        <p:nvCxnSpPr>
          <p:cNvPr id="156" name="Shape 156"/>
          <p:cNvCxnSpPr/>
          <p:nvPr/>
        </p:nvCxnSpPr>
        <p:spPr>
          <a:xfrm rot="10800000" flipH="1">
            <a:off x="338725" y="1002575"/>
            <a:ext cx="8468100" cy="25200"/>
          </a:xfrm>
          <a:prstGeom prst="straightConnector1">
            <a:avLst/>
          </a:prstGeom>
          <a:noFill/>
          <a:ln w="76200" cap="flat" cmpd="sng">
            <a:solidFill>
              <a:srgbClr val="6FA8DC"/>
            </a:solidFill>
            <a:prstDash val="solid"/>
            <a:round/>
            <a:headEnd type="none" w="lg" len="lg"/>
            <a:tailEnd type="none" w="lg" len="lg"/>
          </a:ln>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Shape 161"/>
          <p:cNvSpPr txBox="1">
            <a:spLocks noGrp="1"/>
          </p:cNvSpPr>
          <p:nvPr>
            <p:ph type="title"/>
          </p:nvPr>
        </p:nvSpPr>
        <p:spPr>
          <a:xfrm>
            <a:off x="311700" y="777800"/>
            <a:ext cx="3790500" cy="3826200"/>
          </a:xfrm>
          <a:prstGeom prst="rect">
            <a:avLst/>
          </a:prstGeom>
        </p:spPr>
        <p:txBody>
          <a:bodyPr lIns="91425" tIns="91425" rIns="91425" bIns="91425" anchor="ctr" anchorCtr="0">
            <a:noAutofit/>
          </a:bodyPr>
          <a:lstStyle/>
          <a:p>
            <a:pPr lvl="0" rtl="0">
              <a:spcBef>
                <a:spcPts val="0"/>
              </a:spcBef>
              <a:buNone/>
            </a:pPr>
            <a:r>
              <a:rPr lang="en" b="1">
                <a:solidFill>
                  <a:srgbClr val="0B5394"/>
                </a:solidFill>
              </a:rPr>
              <a:t>Compensation</a:t>
            </a:r>
          </a:p>
        </p:txBody>
      </p:sp>
      <p:pic>
        <p:nvPicPr>
          <p:cNvPr id="162" name="Shape 162" descr="technology-education-worlde.jpg"/>
          <p:cNvPicPr preferRelativeResize="0"/>
          <p:nvPr/>
        </p:nvPicPr>
        <p:blipFill>
          <a:blip r:embed="rId3">
            <a:alphaModFix/>
          </a:blip>
          <a:stretch>
            <a:fillRect/>
          </a:stretch>
        </p:blipFill>
        <p:spPr>
          <a:xfrm>
            <a:off x="4265350" y="175625"/>
            <a:ext cx="4613800" cy="45538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Shape 167"/>
          <p:cNvSpPr txBox="1">
            <a:spLocks noGrp="1"/>
          </p:cNvSpPr>
          <p:nvPr>
            <p:ph type="title"/>
          </p:nvPr>
        </p:nvSpPr>
        <p:spPr>
          <a:xfrm>
            <a:off x="311700" y="292625"/>
            <a:ext cx="8520600" cy="572700"/>
          </a:xfrm>
          <a:prstGeom prst="rect">
            <a:avLst/>
          </a:prstGeom>
        </p:spPr>
        <p:txBody>
          <a:bodyPr lIns="91425" tIns="91425" rIns="91425" bIns="91425" anchor="t" anchorCtr="0">
            <a:noAutofit/>
          </a:bodyPr>
          <a:lstStyle/>
          <a:p>
            <a:pPr lvl="0" rtl="0">
              <a:spcBef>
                <a:spcPts val="0"/>
              </a:spcBef>
              <a:buClr>
                <a:schemeClr val="dk1"/>
              </a:buClr>
              <a:buSzPct val="39285"/>
              <a:buFont typeface="Arial"/>
              <a:buNone/>
            </a:pPr>
            <a:r>
              <a:rPr lang="en" b="1">
                <a:solidFill>
                  <a:srgbClr val="0B5394"/>
                </a:solidFill>
              </a:rPr>
              <a:t>Compensation</a:t>
            </a:r>
          </a:p>
          <a:p>
            <a:pPr lvl="0">
              <a:spcBef>
                <a:spcPts val="0"/>
              </a:spcBef>
              <a:buClr>
                <a:srgbClr val="000000"/>
              </a:buClr>
              <a:buSzPct val="39285"/>
              <a:buFont typeface="Arial"/>
              <a:buNone/>
            </a:pPr>
            <a:endParaRPr/>
          </a:p>
        </p:txBody>
      </p:sp>
      <p:sp>
        <p:nvSpPr>
          <p:cNvPr id="168" name="Shape 168"/>
          <p:cNvSpPr txBox="1">
            <a:spLocks noGrp="1"/>
          </p:cNvSpPr>
          <p:nvPr>
            <p:ph type="body" idx="1"/>
          </p:nvPr>
        </p:nvSpPr>
        <p:spPr>
          <a:xfrm>
            <a:off x="311700" y="923875"/>
            <a:ext cx="8520600" cy="3416400"/>
          </a:xfrm>
          <a:prstGeom prst="rect">
            <a:avLst/>
          </a:prstGeom>
        </p:spPr>
        <p:txBody>
          <a:bodyPr lIns="91425" tIns="91425" rIns="91425" bIns="91425" anchor="t" anchorCtr="0">
            <a:noAutofit/>
          </a:bodyPr>
          <a:lstStyle/>
          <a:p>
            <a:pPr marL="457200" lvl="0" indent="-330200" rtl="0">
              <a:lnSpc>
                <a:spcPct val="130000"/>
              </a:lnSpc>
              <a:spcBef>
                <a:spcPts val="1000"/>
              </a:spcBef>
              <a:spcAft>
                <a:spcPts val="0"/>
              </a:spcAft>
              <a:buClr>
                <a:srgbClr val="353744"/>
              </a:buClr>
              <a:buSzPct val="100000"/>
              <a:buFont typeface="Proxima Nova"/>
              <a:buChar char="●"/>
            </a:pPr>
            <a:r>
              <a:rPr lang="en" sz="1600">
                <a:solidFill>
                  <a:srgbClr val="353744"/>
                </a:solidFill>
                <a:latin typeface="Proxima Nova"/>
                <a:ea typeface="Proxima Nova"/>
                <a:cs typeface="Proxima Nova"/>
                <a:sym typeface="Proxima Nova"/>
              </a:rPr>
              <a:t>Each TTL will receive a </a:t>
            </a:r>
            <a:r>
              <a:rPr lang="en" sz="1600" b="1">
                <a:solidFill>
                  <a:srgbClr val="353744"/>
                </a:solidFill>
                <a:latin typeface="Proxima Nova"/>
                <a:ea typeface="Proxima Nova"/>
                <a:cs typeface="Proxima Nova"/>
                <a:sym typeface="Proxima Nova"/>
              </a:rPr>
              <a:t>$1,500 Differentiated Pay stipend</a:t>
            </a:r>
            <a:r>
              <a:rPr lang="en" sz="1600">
                <a:solidFill>
                  <a:srgbClr val="353744"/>
                </a:solidFill>
                <a:latin typeface="Proxima Nova"/>
                <a:ea typeface="Proxima Nova"/>
                <a:cs typeface="Proxima Nova"/>
                <a:sym typeface="Proxima Nova"/>
              </a:rPr>
              <a:t>.</a:t>
            </a:r>
          </a:p>
          <a:p>
            <a:pPr marL="457200" lvl="0" indent="-330200" rtl="0">
              <a:lnSpc>
                <a:spcPct val="130000"/>
              </a:lnSpc>
              <a:spcBef>
                <a:spcPts val="1000"/>
              </a:spcBef>
              <a:spcAft>
                <a:spcPts val="0"/>
              </a:spcAft>
              <a:buClr>
                <a:srgbClr val="353744"/>
              </a:buClr>
              <a:buSzPct val="100000"/>
              <a:buFont typeface="Proxima Nova"/>
              <a:buChar char="●"/>
            </a:pPr>
            <a:r>
              <a:rPr lang="en" sz="1600" b="1">
                <a:solidFill>
                  <a:srgbClr val="353744"/>
                </a:solidFill>
                <a:latin typeface="Proxima Nova"/>
                <a:ea typeface="Proxima Nova"/>
                <a:cs typeface="Proxima Nova"/>
                <a:sym typeface="Proxima Nova"/>
              </a:rPr>
              <a:t>Ten (10) release days</a:t>
            </a:r>
            <a:r>
              <a:rPr lang="en" sz="1600">
                <a:solidFill>
                  <a:srgbClr val="353744"/>
                </a:solidFill>
                <a:latin typeface="Proxima Nova"/>
                <a:ea typeface="Proxima Nova"/>
                <a:cs typeface="Proxima Nova"/>
                <a:sym typeface="Proxima Nova"/>
              </a:rPr>
              <a:t> will be provided for each TTL.  These may be used as whole days or half-days.  TTLs may also work with their building level administrators to explore alternative scheduling providing release time.</a:t>
            </a:r>
          </a:p>
          <a:p>
            <a:pPr marL="457200" lvl="0" indent="-330200" rtl="0">
              <a:lnSpc>
                <a:spcPct val="130000"/>
              </a:lnSpc>
              <a:spcBef>
                <a:spcPts val="1000"/>
              </a:spcBef>
              <a:spcAft>
                <a:spcPts val="0"/>
              </a:spcAft>
              <a:buClr>
                <a:srgbClr val="353744"/>
              </a:buClr>
              <a:buSzPct val="100000"/>
              <a:buFont typeface="Proxima Nova"/>
              <a:buChar char="●"/>
            </a:pPr>
            <a:r>
              <a:rPr lang="en" sz="1600">
                <a:solidFill>
                  <a:srgbClr val="353744"/>
                </a:solidFill>
                <a:latin typeface="Proxima Nova"/>
                <a:ea typeface="Proxima Nova"/>
                <a:cs typeface="Proxima Nova"/>
                <a:sym typeface="Proxima Nova"/>
              </a:rPr>
              <a:t>TTLs will receive </a:t>
            </a:r>
            <a:r>
              <a:rPr lang="en" sz="1600" b="1">
                <a:solidFill>
                  <a:srgbClr val="353744"/>
                </a:solidFill>
                <a:latin typeface="Proxima Nova"/>
                <a:ea typeface="Proxima Nova"/>
                <a:cs typeface="Proxima Nova"/>
                <a:sym typeface="Proxima Nova"/>
              </a:rPr>
              <a:t>training and feedback at monthly meetings</a:t>
            </a:r>
            <a:r>
              <a:rPr lang="en" sz="1600">
                <a:solidFill>
                  <a:srgbClr val="353744"/>
                </a:solidFill>
                <a:latin typeface="Proxima Nova"/>
                <a:ea typeface="Proxima Nova"/>
                <a:cs typeface="Proxima Nova"/>
                <a:sym typeface="Proxima Nova"/>
              </a:rPr>
              <a:t> with the BCS Tech Team held after school at the Central Office.</a:t>
            </a:r>
          </a:p>
          <a:p>
            <a:pPr marL="457200" lvl="0" indent="-330200" rtl="0">
              <a:lnSpc>
                <a:spcPct val="130000"/>
              </a:lnSpc>
              <a:spcBef>
                <a:spcPts val="1000"/>
              </a:spcBef>
              <a:spcAft>
                <a:spcPts val="0"/>
              </a:spcAft>
              <a:buClr>
                <a:srgbClr val="353744"/>
              </a:buClr>
              <a:buSzPct val="100000"/>
              <a:buFont typeface="Proxima Nova"/>
              <a:buChar char="●"/>
            </a:pPr>
            <a:r>
              <a:rPr lang="en" sz="1600" b="1">
                <a:solidFill>
                  <a:srgbClr val="353744"/>
                </a:solidFill>
                <a:latin typeface="Proxima Nova"/>
                <a:ea typeface="Proxima Nova"/>
                <a:cs typeface="Proxima Nova"/>
                <a:sym typeface="Proxima Nova"/>
              </a:rPr>
              <a:t>Additional trainings and conferences</a:t>
            </a:r>
            <a:r>
              <a:rPr lang="en" sz="1600">
                <a:solidFill>
                  <a:srgbClr val="353744"/>
                </a:solidFill>
                <a:latin typeface="Proxima Nova"/>
                <a:ea typeface="Proxima Nova"/>
                <a:cs typeface="Proxima Nova"/>
                <a:sym typeface="Proxima Nova"/>
              </a:rPr>
              <a:t> are budgeted for each TTL.  The specific training and conferences will be decided by collaboration between the TTL and the BCS Tech Team.</a:t>
            </a:r>
          </a:p>
          <a:p>
            <a:pPr marL="457200" lvl="0" indent="-330200" rtl="0">
              <a:lnSpc>
                <a:spcPct val="130000"/>
              </a:lnSpc>
              <a:spcBef>
                <a:spcPts val="1000"/>
              </a:spcBef>
              <a:spcAft>
                <a:spcPts val="0"/>
              </a:spcAft>
              <a:buClr>
                <a:srgbClr val="353744"/>
              </a:buClr>
              <a:buSzPct val="100000"/>
              <a:buFont typeface="Proxima Nova"/>
              <a:buChar char="●"/>
            </a:pPr>
            <a:r>
              <a:rPr lang="en" sz="1600" b="1">
                <a:solidFill>
                  <a:srgbClr val="353744"/>
                </a:solidFill>
                <a:latin typeface="Proxima Nova"/>
                <a:ea typeface="Proxima Nova"/>
                <a:cs typeface="Proxima Nova"/>
                <a:sym typeface="Proxima Nova"/>
              </a:rPr>
              <a:t>A class set of Chromebooks and a teacher device</a:t>
            </a:r>
            <a:r>
              <a:rPr lang="en" sz="1600">
                <a:solidFill>
                  <a:srgbClr val="353744"/>
                </a:solidFill>
                <a:latin typeface="Proxima Nova"/>
                <a:ea typeface="Proxima Nova"/>
                <a:cs typeface="Proxima Nova"/>
                <a:sym typeface="Proxima Nova"/>
              </a:rPr>
              <a:t> will be issued.</a:t>
            </a:r>
          </a:p>
          <a:p>
            <a:pPr marL="457200" lvl="0" indent="-330200" rtl="0">
              <a:lnSpc>
                <a:spcPct val="130000"/>
              </a:lnSpc>
              <a:spcBef>
                <a:spcPts val="1000"/>
              </a:spcBef>
              <a:spcAft>
                <a:spcPts val="0"/>
              </a:spcAft>
              <a:buClr>
                <a:srgbClr val="353744"/>
              </a:buClr>
              <a:buSzPct val="100000"/>
              <a:buFont typeface="Proxima Nova"/>
              <a:buChar char="●"/>
            </a:pPr>
            <a:r>
              <a:rPr lang="en" sz="1600">
                <a:solidFill>
                  <a:srgbClr val="353744"/>
                </a:solidFill>
                <a:latin typeface="Proxima Nova"/>
                <a:ea typeface="Proxima Nova"/>
                <a:cs typeface="Proxima Nova"/>
                <a:sym typeface="Proxima Nova"/>
              </a:rPr>
              <a:t>Ongoing support and assistance will be provided to TTLs by the BCS Tech Team.</a:t>
            </a:r>
          </a:p>
        </p:txBody>
      </p:sp>
      <p:cxnSp>
        <p:nvCxnSpPr>
          <p:cNvPr id="169" name="Shape 169"/>
          <p:cNvCxnSpPr/>
          <p:nvPr/>
        </p:nvCxnSpPr>
        <p:spPr>
          <a:xfrm rot="10800000" flipH="1">
            <a:off x="338725" y="850175"/>
            <a:ext cx="8468100" cy="25200"/>
          </a:xfrm>
          <a:prstGeom prst="straightConnector1">
            <a:avLst/>
          </a:prstGeom>
          <a:noFill/>
          <a:ln w="76200" cap="flat" cmpd="sng">
            <a:solidFill>
              <a:srgbClr val="6FA8DC"/>
            </a:solidFill>
            <a:prstDash val="solid"/>
            <a:round/>
            <a:headEnd type="none" w="lg" len="lg"/>
            <a:tailEnd type="none" w="lg" len="lg"/>
          </a:ln>
        </p:spPr>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Shape 174"/>
          <p:cNvSpPr txBox="1">
            <a:spLocks noGrp="1"/>
          </p:cNvSpPr>
          <p:nvPr>
            <p:ph type="title"/>
          </p:nvPr>
        </p:nvSpPr>
        <p:spPr>
          <a:xfrm>
            <a:off x="311700" y="777800"/>
            <a:ext cx="3790500" cy="3826200"/>
          </a:xfrm>
          <a:prstGeom prst="rect">
            <a:avLst/>
          </a:prstGeom>
        </p:spPr>
        <p:txBody>
          <a:bodyPr lIns="91425" tIns="91425" rIns="91425" bIns="91425" anchor="ctr" anchorCtr="0">
            <a:noAutofit/>
          </a:bodyPr>
          <a:lstStyle/>
          <a:p>
            <a:pPr lvl="0" rtl="0">
              <a:spcBef>
                <a:spcPts val="0"/>
              </a:spcBef>
              <a:buNone/>
            </a:pPr>
            <a:r>
              <a:rPr lang="en" b="1">
                <a:solidFill>
                  <a:srgbClr val="0B5394"/>
                </a:solidFill>
              </a:rPr>
              <a:t>Celebration and Orientation</a:t>
            </a:r>
          </a:p>
        </p:txBody>
      </p:sp>
      <p:pic>
        <p:nvPicPr>
          <p:cNvPr id="175" name="Shape 175"/>
          <p:cNvPicPr preferRelativeResize="0"/>
          <p:nvPr/>
        </p:nvPicPr>
        <p:blipFill>
          <a:blip r:embed="rId3">
            <a:alphaModFix/>
          </a:blip>
          <a:stretch>
            <a:fillRect/>
          </a:stretch>
        </p:blipFill>
        <p:spPr>
          <a:xfrm>
            <a:off x="4102200" y="537837"/>
            <a:ext cx="4503397" cy="406782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sz="3600" b="1">
                <a:solidFill>
                  <a:srgbClr val="0B5394"/>
                </a:solidFill>
              </a:rPr>
              <a:t>Rationale</a:t>
            </a:r>
          </a:p>
        </p:txBody>
      </p:sp>
      <p:sp>
        <p:nvSpPr>
          <p:cNvPr id="61" name="Shape 61"/>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lnSpc>
                <a:spcPct val="130000"/>
              </a:lnSpc>
              <a:spcBef>
                <a:spcPts val="1000"/>
              </a:spcBef>
              <a:spcAft>
                <a:spcPts val="0"/>
              </a:spcAft>
              <a:buClr>
                <a:schemeClr val="dk1"/>
              </a:buClr>
              <a:buSzPct val="36666"/>
              <a:buFont typeface="Arial"/>
              <a:buNone/>
            </a:pPr>
            <a:r>
              <a:rPr lang="en" sz="3000">
                <a:solidFill>
                  <a:srgbClr val="353744"/>
                </a:solidFill>
                <a:latin typeface="Proxima Nova"/>
                <a:ea typeface="Proxima Nova"/>
                <a:cs typeface="Proxima Nova"/>
                <a:sym typeface="Proxima Nova"/>
              </a:rPr>
              <a:t>By using technology to enhance instruction, rigorous content can be learned at a much deeper level, applied in creative and novel ways, and personalized to meet each student’s needs.  </a:t>
            </a:r>
          </a:p>
        </p:txBody>
      </p:sp>
      <p:cxnSp>
        <p:nvCxnSpPr>
          <p:cNvPr id="62" name="Shape 62"/>
          <p:cNvCxnSpPr/>
          <p:nvPr/>
        </p:nvCxnSpPr>
        <p:spPr>
          <a:xfrm rot="10800000" flipH="1">
            <a:off x="338725" y="1154975"/>
            <a:ext cx="8468100" cy="25200"/>
          </a:xfrm>
          <a:prstGeom prst="straightConnector1">
            <a:avLst/>
          </a:prstGeom>
          <a:noFill/>
          <a:ln w="76200" cap="flat" cmpd="sng">
            <a:solidFill>
              <a:srgbClr val="6FA8DC"/>
            </a:solidFill>
            <a:prstDash val="solid"/>
            <a:round/>
            <a:headEnd type="none" w="lg" len="lg"/>
            <a:tailEnd type="none" w="lg" len="lg"/>
          </a:ln>
        </p:spPr>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Shape 180"/>
          <p:cNvSpPr txBox="1">
            <a:spLocks noGrp="1"/>
          </p:cNvSpPr>
          <p:nvPr>
            <p:ph type="title"/>
          </p:nvPr>
        </p:nvSpPr>
        <p:spPr>
          <a:xfrm>
            <a:off x="311700" y="292625"/>
            <a:ext cx="8520600" cy="572700"/>
          </a:xfrm>
          <a:prstGeom prst="rect">
            <a:avLst/>
          </a:prstGeom>
        </p:spPr>
        <p:txBody>
          <a:bodyPr lIns="91425" tIns="91425" rIns="91425" bIns="91425" anchor="t" anchorCtr="0">
            <a:noAutofit/>
          </a:bodyPr>
          <a:lstStyle/>
          <a:p>
            <a:pPr lvl="0" rtl="0">
              <a:spcBef>
                <a:spcPts val="0"/>
              </a:spcBef>
              <a:buClr>
                <a:schemeClr val="dk1"/>
              </a:buClr>
              <a:buSzPct val="39285"/>
              <a:buFont typeface="Arial"/>
              <a:buNone/>
            </a:pPr>
            <a:r>
              <a:rPr lang="en" b="1">
                <a:solidFill>
                  <a:srgbClr val="0B5394"/>
                </a:solidFill>
              </a:rPr>
              <a:t>Roles and Responsibilities</a:t>
            </a:r>
          </a:p>
          <a:p>
            <a:pPr lvl="0">
              <a:spcBef>
                <a:spcPts val="0"/>
              </a:spcBef>
              <a:buNone/>
            </a:pPr>
            <a:endParaRPr/>
          </a:p>
        </p:txBody>
      </p:sp>
      <p:sp>
        <p:nvSpPr>
          <p:cNvPr id="181" name="Shape 181"/>
          <p:cNvSpPr txBox="1">
            <a:spLocks noGrp="1"/>
          </p:cNvSpPr>
          <p:nvPr>
            <p:ph type="body" idx="1"/>
          </p:nvPr>
        </p:nvSpPr>
        <p:spPr>
          <a:xfrm>
            <a:off x="311700" y="1152475"/>
            <a:ext cx="8520600" cy="2611200"/>
          </a:xfrm>
          <a:prstGeom prst="rect">
            <a:avLst/>
          </a:prstGeom>
        </p:spPr>
        <p:txBody>
          <a:bodyPr lIns="91425" tIns="91425" rIns="91425" bIns="91425" anchor="t" anchorCtr="0">
            <a:noAutofit/>
          </a:bodyPr>
          <a:lstStyle/>
          <a:p>
            <a:pPr marL="457200" lvl="0" indent="-228600" rtl="0">
              <a:lnSpc>
                <a:spcPct val="130000"/>
              </a:lnSpc>
              <a:spcBef>
                <a:spcPts val="1000"/>
              </a:spcBef>
              <a:spcAft>
                <a:spcPts val="0"/>
              </a:spcAft>
              <a:buClr>
                <a:srgbClr val="353744"/>
              </a:buClr>
              <a:buFont typeface="Proxima Nova"/>
              <a:buChar char="●"/>
            </a:pPr>
            <a:r>
              <a:rPr lang="en">
                <a:solidFill>
                  <a:srgbClr val="353744"/>
                </a:solidFill>
                <a:latin typeface="Proxima Nova"/>
                <a:ea typeface="Proxima Nova"/>
                <a:cs typeface="Proxima Nova"/>
                <a:sym typeface="Proxima Nova"/>
              </a:rPr>
              <a:t>Model effective classroom management and collaborative learning strategies to maximize use of digital tools</a:t>
            </a:r>
          </a:p>
          <a:p>
            <a:pPr marL="457200" lvl="0" indent="-228600" rtl="0">
              <a:lnSpc>
                <a:spcPct val="130000"/>
              </a:lnSpc>
              <a:spcBef>
                <a:spcPts val="1000"/>
              </a:spcBef>
              <a:spcAft>
                <a:spcPts val="0"/>
              </a:spcAft>
              <a:buClr>
                <a:srgbClr val="353744"/>
              </a:buClr>
              <a:buFont typeface="Proxima Nova"/>
              <a:buChar char="●"/>
            </a:pPr>
            <a:r>
              <a:rPr lang="en">
                <a:solidFill>
                  <a:srgbClr val="353744"/>
                </a:solidFill>
                <a:latin typeface="Proxima Nova"/>
                <a:ea typeface="Proxima Nova"/>
                <a:cs typeface="Proxima Nova"/>
                <a:sym typeface="Proxima Nova"/>
              </a:rPr>
              <a:t>Design, develop, implement, and evaluate technology-rich professional learning opportunities that model principles of adult learning and promote digital age best practices in teaching, learning, and assessment</a:t>
            </a:r>
          </a:p>
          <a:p>
            <a:pPr marL="457200" lvl="0" indent="-228600" rtl="0">
              <a:lnSpc>
                <a:spcPct val="130000"/>
              </a:lnSpc>
              <a:spcBef>
                <a:spcPts val="1000"/>
              </a:spcBef>
              <a:spcAft>
                <a:spcPts val="0"/>
              </a:spcAft>
              <a:buClr>
                <a:srgbClr val="353744"/>
              </a:buClr>
              <a:buFont typeface="Proxima Nova"/>
              <a:buChar char="●"/>
            </a:pPr>
            <a:r>
              <a:rPr lang="en">
                <a:solidFill>
                  <a:srgbClr val="353744"/>
                </a:solidFill>
                <a:latin typeface="Proxima Nova"/>
                <a:ea typeface="Proxima Nova"/>
                <a:cs typeface="Proxima Nova"/>
                <a:sym typeface="Proxima Nova"/>
              </a:rPr>
              <a:t> Contribute to the planning, development, communication, implementation, and evaluation of technology-related strategic plans at the district and school levels</a:t>
            </a:r>
          </a:p>
          <a:p>
            <a:pPr lvl="0">
              <a:lnSpc>
                <a:spcPct val="130000"/>
              </a:lnSpc>
              <a:spcBef>
                <a:spcPts val="1000"/>
              </a:spcBef>
              <a:spcAft>
                <a:spcPts val="0"/>
              </a:spcAft>
              <a:buNone/>
            </a:pPr>
            <a:endParaRPr/>
          </a:p>
        </p:txBody>
      </p:sp>
      <p:cxnSp>
        <p:nvCxnSpPr>
          <p:cNvPr id="182" name="Shape 182"/>
          <p:cNvCxnSpPr/>
          <p:nvPr/>
        </p:nvCxnSpPr>
        <p:spPr>
          <a:xfrm rot="10800000" flipH="1">
            <a:off x="338725" y="850175"/>
            <a:ext cx="8468100" cy="25200"/>
          </a:xfrm>
          <a:prstGeom prst="straightConnector1">
            <a:avLst/>
          </a:prstGeom>
          <a:noFill/>
          <a:ln w="76200" cap="flat" cmpd="sng">
            <a:solidFill>
              <a:srgbClr val="6FA8DC"/>
            </a:solidFill>
            <a:prstDash val="solid"/>
            <a:round/>
            <a:headEnd type="none" w="lg" len="lg"/>
            <a:tailEnd type="none" w="lg" len="lg"/>
          </a:ln>
        </p:spPr>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311700" y="292625"/>
            <a:ext cx="8520600" cy="572700"/>
          </a:xfrm>
          <a:prstGeom prst="rect">
            <a:avLst/>
          </a:prstGeom>
        </p:spPr>
        <p:txBody>
          <a:bodyPr lIns="91425" tIns="91425" rIns="91425" bIns="91425" anchor="t" anchorCtr="0">
            <a:noAutofit/>
          </a:bodyPr>
          <a:lstStyle/>
          <a:p>
            <a:pPr lvl="0" rtl="0">
              <a:spcBef>
                <a:spcPts val="0"/>
              </a:spcBef>
              <a:buNone/>
            </a:pPr>
            <a:r>
              <a:rPr lang="en" b="1">
                <a:solidFill>
                  <a:srgbClr val="0B5394"/>
                </a:solidFill>
              </a:rPr>
              <a:t>First Assignments</a:t>
            </a:r>
          </a:p>
          <a:p>
            <a:pPr lvl="0" rtl="0">
              <a:spcBef>
                <a:spcPts val="0"/>
              </a:spcBef>
              <a:buNone/>
            </a:pPr>
            <a:endParaRPr/>
          </a:p>
        </p:txBody>
      </p:sp>
      <p:sp>
        <p:nvSpPr>
          <p:cNvPr id="188" name="Shape 188"/>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228600" rtl="0">
              <a:lnSpc>
                <a:spcPct val="130000"/>
              </a:lnSpc>
              <a:spcBef>
                <a:spcPts val="1000"/>
              </a:spcBef>
              <a:spcAft>
                <a:spcPts val="0"/>
              </a:spcAft>
              <a:buClr>
                <a:srgbClr val="353744"/>
              </a:buClr>
              <a:buFont typeface="Proxima Nova"/>
              <a:buChar char="●"/>
            </a:pPr>
            <a:r>
              <a:rPr lang="en">
                <a:solidFill>
                  <a:srgbClr val="353744"/>
                </a:solidFill>
                <a:latin typeface="Proxima Nova"/>
                <a:ea typeface="Proxima Nova"/>
                <a:cs typeface="Proxima Nova"/>
                <a:sym typeface="Proxima Nova"/>
              </a:rPr>
              <a:t>Sit downs with admins.  Discuss and set goals.  Define the role of the TTL in meeting these school-level goals.  Schedule regular meetings with admins.</a:t>
            </a:r>
          </a:p>
          <a:p>
            <a:pPr marL="457200" lvl="0" indent="-228600" rtl="0">
              <a:lnSpc>
                <a:spcPct val="130000"/>
              </a:lnSpc>
              <a:spcBef>
                <a:spcPts val="1000"/>
              </a:spcBef>
              <a:spcAft>
                <a:spcPts val="0"/>
              </a:spcAft>
              <a:buClr>
                <a:srgbClr val="353744"/>
              </a:buClr>
              <a:buFont typeface="Proxima Nova"/>
              <a:buChar char="●"/>
            </a:pPr>
            <a:r>
              <a:rPr lang="en">
                <a:solidFill>
                  <a:srgbClr val="353744"/>
                </a:solidFill>
                <a:latin typeface="Proxima Nova"/>
                <a:ea typeface="Proxima Nova"/>
                <a:cs typeface="Proxima Nova"/>
                <a:sym typeface="Proxima Nova"/>
              </a:rPr>
              <a:t>Conduct tech needs assessment.</a:t>
            </a:r>
          </a:p>
          <a:p>
            <a:pPr marL="457200" lvl="0" indent="-228600" rtl="0">
              <a:lnSpc>
                <a:spcPct val="130000"/>
              </a:lnSpc>
              <a:spcBef>
                <a:spcPts val="1000"/>
              </a:spcBef>
              <a:spcAft>
                <a:spcPts val="0"/>
              </a:spcAft>
              <a:buClr>
                <a:srgbClr val="353744"/>
              </a:buClr>
              <a:buFont typeface="Proxima Nova"/>
              <a:buChar char="●"/>
            </a:pPr>
            <a:r>
              <a:rPr lang="en">
                <a:solidFill>
                  <a:srgbClr val="353744"/>
                </a:solidFill>
                <a:latin typeface="Proxima Nova"/>
                <a:ea typeface="Proxima Nova"/>
                <a:cs typeface="Proxima Nova"/>
                <a:sym typeface="Proxima Nova"/>
              </a:rPr>
              <a:t>Personally meet with each staff member.  Explain range of support available. Discuss and set goals.</a:t>
            </a:r>
          </a:p>
          <a:p>
            <a:pPr marL="457200" lvl="0" indent="-228600" rtl="0">
              <a:lnSpc>
                <a:spcPct val="130000"/>
              </a:lnSpc>
              <a:spcBef>
                <a:spcPts val="1000"/>
              </a:spcBef>
              <a:spcAft>
                <a:spcPts val="0"/>
              </a:spcAft>
              <a:buClr>
                <a:srgbClr val="353744"/>
              </a:buClr>
              <a:buFont typeface="Proxima Nova"/>
              <a:buChar char="●"/>
            </a:pPr>
            <a:r>
              <a:rPr lang="en">
                <a:solidFill>
                  <a:srgbClr val="353744"/>
                </a:solidFill>
                <a:latin typeface="Proxima Nova"/>
                <a:ea typeface="Proxima Nova"/>
                <a:cs typeface="Proxima Nova"/>
                <a:sym typeface="Proxima Nova"/>
              </a:rPr>
              <a:t>Prepare to provide initial trainings based on school and individual needs.</a:t>
            </a:r>
          </a:p>
        </p:txBody>
      </p:sp>
      <p:cxnSp>
        <p:nvCxnSpPr>
          <p:cNvPr id="189" name="Shape 189"/>
          <p:cNvCxnSpPr/>
          <p:nvPr/>
        </p:nvCxnSpPr>
        <p:spPr>
          <a:xfrm rot="10800000" flipH="1">
            <a:off x="338725" y="850175"/>
            <a:ext cx="8468100" cy="25200"/>
          </a:xfrm>
          <a:prstGeom prst="straightConnector1">
            <a:avLst/>
          </a:prstGeom>
          <a:noFill/>
          <a:ln w="76200" cap="flat" cmpd="sng">
            <a:solidFill>
              <a:srgbClr val="6FA8DC"/>
            </a:solidFill>
            <a:prstDash val="solid"/>
            <a:round/>
            <a:headEnd type="none" w="lg" len="lg"/>
            <a:tailEnd type="none" w="lg" len="lg"/>
          </a:ln>
        </p:spPr>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93"/>
        <p:cNvGrpSpPr/>
        <p:nvPr/>
      </p:nvGrpSpPr>
      <p:grpSpPr>
        <a:xfrm>
          <a:off x="0" y="0"/>
          <a:ext cx="0" cy="0"/>
          <a:chOff x="0" y="0"/>
          <a:chExt cx="0" cy="0"/>
        </a:xfrm>
      </p:grpSpPr>
      <p:sp>
        <p:nvSpPr>
          <p:cNvPr id="194" name="Shape 194"/>
          <p:cNvSpPr txBox="1">
            <a:spLocks noGrp="1"/>
          </p:cNvSpPr>
          <p:nvPr>
            <p:ph type="title"/>
          </p:nvPr>
        </p:nvSpPr>
        <p:spPr>
          <a:xfrm>
            <a:off x="311700" y="3738350"/>
            <a:ext cx="8520600" cy="841800"/>
          </a:xfrm>
          <a:prstGeom prst="rect">
            <a:avLst/>
          </a:prstGeom>
        </p:spPr>
        <p:txBody>
          <a:bodyPr lIns="91425" tIns="91425" rIns="91425" bIns="91425" anchor="ctr" anchorCtr="0">
            <a:noAutofit/>
          </a:bodyPr>
          <a:lstStyle/>
          <a:p>
            <a:pPr lvl="0">
              <a:spcBef>
                <a:spcPts val="0"/>
              </a:spcBef>
              <a:buNone/>
            </a:pPr>
            <a:r>
              <a:rPr lang="en">
                <a:solidFill>
                  <a:srgbClr val="FFFFFF"/>
                </a:solidFill>
              </a:rPr>
              <a:t>2016-17 BCS Tech Teacher Leaders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Shape 199"/>
          <p:cNvSpPr txBox="1">
            <a:spLocks noGrp="1"/>
          </p:cNvSpPr>
          <p:nvPr>
            <p:ph type="title"/>
          </p:nvPr>
        </p:nvSpPr>
        <p:spPr>
          <a:xfrm>
            <a:off x="311700" y="1317300"/>
            <a:ext cx="3790500" cy="3826200"/>
          </a:xfrm>
          <a:prstGeom prst="rect">
            <a:avLst/>
          </a:prstGeom>
        </p:spPr>
        <p:txBody>
          <a:bodyPr lIns="91425" tIns="91425" rIns="91425" bIns="91425" anchor="ctr" anchorCtr="0">
            <a:noAutofit/>
          </a:bodyPr>
          <a:lstStyle/>
          <a:p>
            <a:pPr lvl="0" rtl="0">
              <a:spcBef>
                <a:spcPts val="0"/>
              </a:spcBef>
              <a:buNone/>
            </a:pPr>
            <a:r>
              <a:rPr lang="en" b="1">
                <a:solidFill>
                  <a:srgbClr val="0B5394"/>
                </a:solidFill>
              </a:rPr>
              <a:t>Initial Training</a:t>
            </a:r>
          </a:p>
        </p:txBody>
      </p:sp>
      <p:pic>
        <p:nvPicPr>
          <p:cNvPr id="200" name="Shape 200"/>
          <p:cNvPicPr preferRelativeResize="0"/>
          <p:nvPr/>
        </p:nvPicPr>
        <p:blipFill>
          <a:blip r:embed="rId3">
            <a:alphaModFix/>
          </a:blip>
          <a:stretch>
            <a:fillRect/>
          </a:stretch>
        </p:blipFill>
        <p:spPr>
          <a:xfrm>
            <a:off x="0" y="429584"/>
            <a:ext cx="9144004" cy="2078182"/>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Shape 205"/>
          <p:cNvSpPr txBox="1">
            <a:spLocks noGrp="1"/>
          </p:cNvSpPr>
          <p:nvPr>
            <p:ph type="title"/>
          </p:nvPr>
        </p:nvSpPr>
        <p:spPr>
          <a:xfrm>
            <a:off x="311700" y="292625"/>
            <a:ext cx="8520600" cy="572700"/>
          </a:xfrm>
          <a:prstGeom prst="rect">
            <a:avLst/>
          </a:prstGeom>
        </p:spPr>
        <p:txBody>
          <a:bodyPr lIns="91425" tIns="91425" rIns="91425" bIns="91425" anchor="t" anchorCtr="0">
            <a:noAutofit/>
          </a:bodyPr>
          <a:lstStyle/>
          <a:p>
            <a:pPr lvl="0" rtl="0">
              <a:spcBef>
                <a:spcPts val="0"/>
              </a:spcBef>
              <a:buNone/>
            </a:pPr>
            <a:r>
              <a:rPr lang="en" b="1">
                <a:solidFill>
                  <a:srgbClr val="0B5394"/>
                </a:solidFill>
              </a:rPr>
              <a:t>Teaching and Coaching Adult Learners</a:t>
            </a:r>
          </a:p>
          <a:p>
            <a:pPr lvl="0" rtl="0">
              <a:spcBef>
                <a:spcPts val="0"/>
              </a:spcBef>
              <a:buNone/>
            </a:pPr>
            <a:endParaRPr/>
          </a:p>
        </p:txBody>
      </p:sp>
      <p:sp>
        <p:nvSpPr>
          <p:cNvPr id="206" name="Shape 206"/>
          <p:cNvSpPr txBox="1">
            <a:spLocks noGrp="1"/>
          </p:cNvSpPr>
          <p:nvPr>
            <p:ph type="body" idx="1"/>
          </p:nvPr>
        </p:nvSpPr>
        <p:spPr>
          <a:xfrm>
            <a:off x="311700" y="1016150"/>
            <a:ext cx="8520600" cy="3416400"/>
          </a:xfrm>
          <a:prstGeom prst="rect">
            <a:avLst/>
          </a:prstGeom>
        </p:spPr>
        <p:txBody>
          <a:bodyPr lIns="91425" tIns="91425" rIns="91425" bIns="91425" anchor="t" anchorCtr="0">
            <a:noAutofit/>
          </a:bodyPr>
          <a:lstStyle/>
          <a:p>
            <a:pPr lvl="0" algn="ctr" rtl="0">
              <a:lnSpc>
                <a:spcPct val="130000"/>
              </a:lnSpc>
              <a:spcBef>
                <a:spcPts val="1000"/>
              </a:spcBef>
              <a:spcAft>
                <a:spcPts val="0"/>
              </a:spcAft>
              <a:buNone/>
            </a:pPr>
            <a:r>
              <a:rPr lang="en">
                <a:solidFill>
                  <a:srgbClr val="353744"/>
                </a:solidFill>
                <a:latin typeface="Proxima Nova"/>
                <a:ea typeface="Proxima Nova"/>
                <a:cs typeface="Proxima Nova"/>
                <a:sym typeface="Proxima Nova"/>
              </a:rPr>
              <a:t>Two day training provided by Daphne Odom and Rodney Russell from Knox County Schools. </a:t>
            </a:r>
          </a:p>
          <a:p>
            <a:pPr lvl="0" algn="ctr" rtl="0">
              <a:lnSpc>
                <a:spcPct val="130000"/>
              </a:lnSpc>
              <a:spcBef>
                <a:spcPts val="1000"/>
              </a:spcBef>
              <a:spcAft>
                <a:spcPts val="0"/>
              </a:spcAft>
              <a:buNone/>
            </a:pPr>
            <a:r>
              <a:rPr lang="en">
                <a:solidFill>
                  <a:srgbClr val="353744"/>
                </a:solidFill>
                <a:latin typeface="Proxima Nova"/>
                <a:ea typeface="Proxima Nova"/>
                <a:cs typeface="Proxima Nova"/>
                <a:sym typeface="Proxima Nova"/>
              </a:rPr>
              <a:t>Primary focus: </a:t>
            </a:r>
            <a:r>
              <a:rPr lang="en" b="1">
                <a:solidFill>
                  <a:srgbClr val="353744"/>
                </a:solidFill>
                <a:latin typeface="Proxima Nova"/>
                <a:ea typeface="Proxima Nova"/>
                <a:cs typeface="Proxima Nova"/>
                <a:sym typeface="Proxima Nova"/>
              </a:rPr>
              <a:t>Build RELATIONSHIPS</a:t>
            </a:r>
          </a:p>
          <a:p>
            <a:pPr lvl="0" rtl="0">
              <a:lnSpc>
                <a:spcPct val="130000"/>
              </a:lnSpc>
              <a:spcBef>
                <a:spcPts val="1000"/>
              </a:spcBef>
              <a:spcAft>
                <a:spcPts val="0"/>
              </a:spcAft>
              <a:buNone/>
            </a:pPr>
            <a:endParaRPr/>
          </a:p>
        </p:txBody>
      </p:sp>
      <p:cxnSp>
        <p:nvCxnSpPr>
          <p:cNvPr id="207" name="Shape 207"/>
          <p:cNvCxnSpPr/>
          <p:nvPr/>
        </p:nvCxnSpPr>
        <p:spPr>
          <a:xfrm rot="10800000" flipH="1">
            <a:off x="338725" y="850175"/>
            <a:ext cx="8468100" cy="25200"/>
          </a:xfrm>
          <a:prstGeom prst="straightConnector1">
            <a:avLst/>
          </a:prstGeom>
          <a:noFill/>
          <a:ln w="76200" cap="flat" cmpd="sng">
            <a:solidFill>
              <a:srgbClr val="6FA8DC"/>
            </a:solidFill>
            <a:prstDash val="solid"/>
            <a:round/>
            <a:headEnd type="none" w="lg" len="lg"/>
            <a:tailEnd type="none" w="lg" len="lg"/>
          </a:ln>
        </p:spPr>
      </p:cxnSp>
      <p:pic>
        <p:nvPicPr>
          <p:cNvPr id="208" name="Shape 208"/>
          <p:cNvPicPr preferRelativeResize="0"/>
          <p:nvPr/>
        </p:nvPicPr>
        <p:blipFill>
          <a:blip r:embed="rId3">
            <a:alphaModFix/>
          </a:blip>
          <a:stretch>
            <a:fillRect/>
          </a:stretch>
        </p:blipFill>
        <p:spPr>
          <a:xfrm>
            <a:off x="171624" y="2429225"/>
            <a:ext cx="3930827" cy="2585973"/>
          </a:xfrm>
          <a:prstGeom prst="rect">
            <a:avLst/>
          </a:prstGeom>
          <a:noFill/>
          <a:ln>
            <a:noFill/>
          </a:ln>
        </p:spPr>
      </p:pic>
      <p:pic>
        <p:nvPicPr>
          <p:cNvPr id="209" name="Shape 209"/>
          <p:cNvPicPr preferRelativeResize="0"/>
          <p:nvPr/>
        </p:nvPicPr>
        <p:blipFill>
          <a:blip r:embed="rId4">
            <a:alphaModFix/>
          </a:blip>
          <a:stretch>
            <a:fillRect/>
          </a:stretch>
        </p:blipFill>
        <p:spPr>
          <a:xfrm>
            <a:off x="4440750" y="2429225"/>
            <a:ext cx="4597303" cy="2585973"/>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Shape 214"/>
          <p:cNvSpPr txBox="1">
            <a:spLocks noGrp="1"/>
          </p:cNvSpPr>
          <p:nvPr>
            <p:ph type="title"/>
          </p:nvPr>
        </p:nvSpPr>
        <p:spPr>
          <a:xfrm>
            <a:off x="567400" y="3280975"/>
            <a:ext cx="7837200" cy="1323000"/>
          </a:xfrm>
          <a:prstGeom prst="rect">
            <a:avLst/>
          </a:prstGeom>
        </p:spPr>
        <p:txBody>
          <a:bodyPr lIns="91425" tIns="91425" rIns="91425" bIns="91425" anchor="ctr" anchorCtr="0">
            <a:noAutofit/>
          </a:bodyPr>
          <a:lstStyle/>
          <a:p>
            <a:pPr lvl="0" rtl="0">
              <a:spcBef>
                <a:spcPts val="0"/>
              </a:spcBef>
              <a:buNone/>
            </a:pPr>
            <a:r>
              <a:rPr lang="en" b="1">
                <a:solidFill>
                  <a:srgbClr val="0B5394"/>
                </a:solidFill>
              </a:rPr>
              <a:t>Communication and Collaborating </a:t>
            </a:r>
          </a:p>
        </p:txBody>
      </p:sp>
      <p:pic>
        <p:nvPicPr>
          <p:cNvPr id="215" name="Shape 215"/>
          <p:cNvPicPr preferRelativeResize="0"/>
          <p:nvPr/>
        </p:nvPicPr>
        <p:blipFill>
          <a:blip r:embed="rId3">
            <a:alphaModFix/>
          </a:blip>
          <a:stretch>
            <a:fillRect/>
          </a:stretch>
        </p:blipFill>
        <p:spPr>
          <a:xfrm>
            <a:off x="443049" y="329500"/>
            <a:ext cx="8092900" cy="2769573"/>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Shape 220"/>
          <p:cNvSpPr txBox="1">
            <a:spLocks noGrp="1"/>
          </p:cNvSpPr>
          <p:nvPr>
            <p:ph type="title"/>
          </p:nvPr>
        </p:nvSpPr>
        <p:spPr>
          <a:xfrm>
            <a:off x="311700" y="292625"/>
            <a:ext cx="8520600" cy="572700"/>
          </a:xfrm>
          <a:prstGeom prst="rect">
            <a:avLst/>
          </a:prstGeom>
        </p:spPr>
        <p:txBody>
          <a:bodyPr lIns="91425" tIns="91425" rIns="91425" bIns="91425" anchor="t" anchorCtr="0">
            <a:noAutofit/>
          </a:bodyPr>
          <a:lstStyle/>
          <a:p>
            <a:pPr lvl="0" rtl="0">
              <a:spcBef>
                <a:spcPts val="0"/>
              </a:spcBef>
              <a:buNone/>
            </a:pPr>
            <a:r>
              <a:rPr lang="en" b="1">
                <a:solidFill>
                  <a:srgbClr val="0B5394"/>
                </a:solidFill>
              </a:rPr>
              <a:t>Google Community</a:t>
            </a:r>
          </a:p>
          <a:p>
            <a:pPr lvl="0" rtl="0">
              <a:spcBef>
                <a:spcPts val="0"/>
              </a:spcBef>
              <a:buNone/>
            </a:pPr>
            <a:endParaRPr/>
          </a:p>
        </p:txBody>
      </p:sp>
      <p:cxnSp>
        <p:nvCxnSpPr>
          <p:cNvPr id="221" name="Shape 221"/>
          <p:cNvCxnSpPr/>
          <p:nvPr/>
        </p:nvCxnSpPr>
        <p:spPr>
          <a:xfrm rot="10800000" flipH="1">
            <a:off x="338725" y="850175"/>
            <a:ext cx="8468100" cy="25200"/>
          </a:xfrm>
          <a:prstGeom prst="straightConnector1">
            <a:avLst/>
          </a:prstGeom>
          <a:noFill/>
          <a:ln w="76200" cap="flat" cmpd="sng">
            <a:solidFill>
              <a:srgbClr val="6FA8DC"/>
            </a:solidFill>
            <a:prstDash val="solid"/>
            <a:round/>
            <a:headEnd type="none" w="lg" len="lg"/>
            <a:tailEnd type="none" w="lg" len="lg"/>
          </a:ln>
        </p:spPr>
      </p:cxnSp>
      <p:pic>
        <p:nvPicPr>
          <p:cNvPr id="222" name="Shape 222"/>
          <p:cNvPicPr preferRelativeResize="0"/>
          <p:nvPr/>
        </p:nvPicPr>
        <p:blipFill>
          <a:blip r:embed="rId3">
            <a:alphaModFix/>
          </a:blip>
          <a:stretch>
            <a:fillRect/>
          </a:stretch>
        </p:blipFill>
        <p:spPr>
          <a:xfrm>
            <a:off x="221150" y="1018350"/>
            <a:ext cx="8703252" cy="3918726"/>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solidFill>
                  <a:srgbClr val="38761D"/>
                </a:solidFill>
              </a:rPr>
              <a:t>Google Classroom for TTL’s</a:t>
            </a:r>
          </a:p>
        </p:txBody>
      </p:sp>
      <p:pic>
        <p:nvPicPr>
          <p:cNvPr id="228" name="Shape 228"/>
          <p:cNvPicPr preferRelativeResize="0"/>
          <p:nvPr/>
        </p:nvPicPr>
        <p:blipFill rotWithShape="1">
          <a:blip r:embed="rId3">
            <a:alphaModFix/>
          </a:blip>
          <a:srcRect r="2856" b="36491"/>
          <a:stretch/>
        </p:blipFill>
        <p:spPr>
          <a:xfrm>
            <a:off x="509825" y="1580375"/>
            <a:ext cx="7964001" cy="26010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Shape 233"/>
          <p:cNvSpPr txBox="1">
            <a:spLocks noGrp="1"/>
          </p:cNvSpPr>
          <p:nvPr>
            <p:ph type="title"/>
          </p:nvPr>
        </p:nvSpPr>
        <p:spPr>
          <a:xfrm>
            <a:off x="311700" y="292625"/>
            <a:ext cx="8520600" cy="572700"/>
          </a:xfrm>
          <a:prstGeom prst="rect">
            <a:avLst/>
          </a:prstGeom>
        </p:spPr>
        <p:txBody>
          <a:bodyPr lIns="91425" tIns="91425" rIns="91425" bIns="91425" anchor="t" anchorCtr="0">
            <a:noAutofit/>
          </a:bodyPr>
          <a:lstStyle/>
          <a:p>
            <a:pPr lvl="0" rtl="0">
              <a:spcBef>
                <a:spcPts val="0"/>
              </a:spcBef>
              <a:buNone/>
            </a:pPr>
            <a:r>
              <a:rPr lang="en" b="1">
                <a:solidFill>
                  <a:srgbClr val="0B5394"/>
                </a:solidFill>
              </a:rPr>
              <a:t>Monthly Meetings</a:t>
            </a:r>
          </a:p>
          <a:p>
            <a:pPr lvl="0" rtl="0">
              <a:spcBef>
                <a:spcPts val="0"/>
              </a:spcBef>
              <a:buNone/>
            </a:pPr>
            <a:endParaRPr/>
          </a:p>
        </p:txBody>
      </p:sp>
      <p:sp>
        <p:nvSpPr>
          <p:cNvPr id="234" name="Shape 234"/>
          <p:cNvSpPr txBox="1">
            <a:spLocks noGrp="1"/>
          </p:cNvSpPr>
          <p:nvPr>
            <p:ph type="body" idx="1"/>
          </p:nvPr>
        </p:nvSpPr>
        <p:spPr>
          <a:xfrm>
            <a:off x="311700" y="1016150"/>
            <a:ext cx="8520600" cy="3416400"/>
          </a:xfrm>
          <a:prstGeom prst="rect">
            <a:avLst/>
          </a:prstGeom>
        </p:spPr>
        <p:txBody>
          <a:bodyPr lIns="91425" tIns="91425" rIns="91425" bIns="91425" anchor="t" anchorCtr="0">
            <a:noAutofit/>
          </a:bodyPr>
          <a:lstStyle/>
          <a:p>
            <a:pPr lvl="0" algn="ctr" rtl="0">
              <a:lnSpc>
                <a:spcPct val="130000"/>
              </a:lnSpc>
              <a:spcBef>
                <a:spcPts val="1000"/>
              </a:spcBef>
              <a:spcAft>
                <a:spcPts val="0"/>
              </a:spcAft>
              <a:buNone/>
            </a:pPr>
            <a:r>
              <a:rPr lang="en">
                <a:solidFill>
                  <a:srgbClr val="353744"/>
                </a:solidFill>
                <a:latin typeface="Proxima Nova"/>
                <a:ea typeface="Proxima Nova"/>
                <a:cs typeface="Proxima Nova"/>
                <a:sym typeface="Proxima Nova"/>
              </a:rPr>
              <a:t>First session featured Middlesettlements Principal April Herron and TTLs Tom Loud and Rachel Terry describing the process for creating an effective technology integration plan, including TTL role in support and training.</a:t>
            </a:r>
          </a:p>
        </p:txBody>
      </p:sp>
      <p:cxnSp>
        <p:nvCxnSpPr>
          <p:cNvPr id="235" name="Shape 235"/>
          <p:cNvCxnSpPr/>
          <p:nvPr/>
        </p:nvCxnSpPr>
        <p:spPr>
          <a:xfrm rot="10800000" flipH="1">
            <a:off x="338725" y="850175"/>
            <a:ext cx="8468100" cy="25200"/>
          </a:xfrm>
          <a:prstGeom prst="straightConnector1">
            <a:avLst/>
          </a:prstGeom>
          <a:noFill/>
          <a:ln w="76200" cap="flat" cmpd="sng">
            <a:solidFill>
              <a:srgbClr val="6FA8DC"/>
            </a:solidFill>
            <a:prstDash val="solid"/>
            <a:round/>
            <a:headEnd type="none" w="lg" len="lg"/>
            <a:tailEnd type="none" w="lg" len="lg"/>
          </a:ln>
        </p:spPr>
      </p:cxnSp>
      <p:pic>
        <p:nvPicPr>
          <p:cNvPr id="236" name="Shape 236"/>
          <p:cNvPicPr preferRelativeResize="0"/>
          <p:nvPr/>
        </p:nvPicPr>
        <p:blipFill>
          <a:blip r:embed="rId3">
            <a:alphaModFix/>
          </a:blip>
          <a:stretch>
            <a:fillRect/>
          </a:stretch>
        </p:blipFill>
        <p:spPr>
          <a:xfrm>
            <a:off x="1919450" y="2456099"/>
            <a:ext cx="5305101" cy="258847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Shape 241"/>
          <p:cNvSpPr txBox="1">
            <a:spLocks noGrp="1"/>
          </p:cNvSpPr>
          <p:nvPr>
            <p:ph type="title"/>
          </p:nvPr>
        </p:nvSpPr>
        <p:spPr>
          <a:xfrm>
            <a:off x="311700" y="777800"/>
            <a:ext cx="3790500" cy="3826200"/>
          </a:xfrm>
          <a:prstGeom prst="rect">
            <a:avLst/>
          </a:prstGeom>
        </p:spPr>
        <p:txBody>
          <a:bodyPr lIns="91425" tIns="91425" rIns="91425" bIns="91425" anchor="ctr" anchorCtr="0">
            <a:noAutofit/>
          </a:bodyPr>
          <a:lstStyle/>
          <a:p>
            <a:pPr lvl="0" rtl="0">
              <a:spcBef>
                <a:spcPts val="0"/>
              </a:spcBef>
              <a:buNone/>
            </a:pPr>
            <a:r>
              <a:rPr lang="en" b="1">
                <a:solidFill>
                  <a:srgbClr val="0B5394"/>
                </a:solidFill>
              </a:rPr>
              <a:t>Perspectives from the TTLs</a:t>
            </a:r>
          </a:p>
        </p:txBody>
      </p:sp>
      <p:pic>
        <p:nvPicPr>
          <p:cNvPr id="242" name="Shape 242" descr="technology-education-worlde.jpg"/>
          <p:cNvPicPr preferRelativeResize="0"/>
          <p:nvPr/>
        </p:nvPicPr>
        <p:blipFill>
          <a:blip r:embed="rId3">
            <a:alphaModFix/>
          </a:blip>
          <a:stretch>
            <a:fillRect/>
          </a:stretch>
        </p:blipFill>
        <p:spPr>
          <a:xfrm>
            <a:off x="4265350" y="175625"/>
            <a:ext cx="4613800" cy="45538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Clr>
                <a:schemeClr val="dk1"/>
              </a:buClr>
              <a:buSzPct val="30555"/>
              <a:buFont typeface="Arial"/>
              <a:buNone/>
            </a:pPr>
            <a:r>
              <a:rPr lang="en" sz="3600" b="1">
                <a:solidFill>
                  <a:srgbClr val="0B5394"/>
                </a:solidFill>
              </a:rPr>
              <a:t>Rationale</a:t>
            </a:r>
          </a:p>
          <a:p>
            <a:pPr lvl="0">
              <a:spcBef>
                <a:spcPts val="0"/>
              </a:spcBef>
              <a:buNone/>
            </a:pPr>
            <a:endParaRPr/>
          </a:p>
        </p:txBody>
      </p:sp>
      <p:sp>
        <p:nvSpPr>
          <p:cNvPr id="68" name="Shape 68"/>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rtl="0">
              <a:lnSpc>
                <a:spcPct val="130000"/>
              </a:lnSpc>
              <a:spcBef>
                <a:spcPts val="1000"/>
              </a:spcBef>
              <a:spcAft>
                <a:spcPts val="0"/>
              </a:spcAft>
              <a:buNone/>
            </a:pPr>
            <a:r>
              <a:rPr lang="en" sz="2400">
                <a:solidFill>
                  <a:srgbClr val="353744"/>
                </a:solidFill>
                <a:latin typeface="Proxima Nova"/>
                <a:ea typeface="Proxima Nova"/>
                <a:cs typeface="Proxima Nova"/>
                <a:sym typeface="Proxima Nova"/>
              </a:rPr>
              <a:t>To be effective, however, teachers must move beyond using devices as merely a researching resource or document producer (hence the term “Thousand Dollar Pencil”) and use them to deliver content in unique and powerful ways.  </a:t>
            </a:r>
          </a:p>
        </p:txBody>
      </p:sp>
      <p:cxnSp>
        <p:nvCxnSpPr>
          <p:cNvPr id="69" name="Shape 69"/>
          <p:cNvCxnSpPr/>
          <p:nvPr/>
        </p:nvCxnSpPr>
        <p:spPr>
          <a:xfrm rot="10800000" flipH="1">
            <a:off x="338725" y="1078775"/>
            <a:ext cx="8468100" cy="25200"/>
          </a:xfrm>
          <a:prstGeom prst="straightConnector1">
            <a:avLst/>
          </a:prstGeom>
          <a:noFill/>
          <a:ln w="76200" cap="flat" cmpd="sng">
            <a:solidFill>
              <a:srgbClr val="6FA8DC"/>
            </a:solidFill>
            <a:prstDash val="solid"/>
            <a:round/>
            <a:headEnd type="none" w="lg" len="lg"/>
            <a:tailEnd type="none" w="lg" len="lg"/>
          </a:ln>
        </p:spPr>
      </p:cxn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Shape 247"/>
          <p:cNvSpPr txBox="1">
            <a:spLocks noGrp="1"/>
          </p:cNvSpPr>
          <p:nvPr>
            <p:ph type="title"/>
          </p:nvPr>
        </p:nvSpPr>
        <p:spPr>
          <a:xfrm>
            <a:off x="311700" y="777800"/>
            <a:ext cx="3790500" cy="3826200"/>
          </a:xfrm>
          <a:prstGeom prst="rect">
            <a:avLst/>
          </a:prstGeom>
        </p:spPr>
        <p:txBody>
          <a:bodyPr lIns="91425" tIns="91425" rIns="91425" bIns="91425" anchor="ctr" anchorCtr="0">
            <a:noAutofit/>
          </a:bodyPr>
          <a:lstStyle/>
          <a:p>
            <a:pPr lvl="0" rtl="0">
              <a:spcBef>
                <a:spcPts val="0"/>
              </a:spcBef>
              <a:buNone/>
            </a:pPr>
            <a:r>
              <a:rPr lang="en" b="1">
                <a:solidFill>
                  <a:srgbClr val="0B5394"/>
                </a:solidFill>
              </a:rPr>
              <a:t>Questions?</a:t>
            </a:r>
          </a:p>
        </p:txBody>
      </p:sp>
      <p:pic>
        <p:nvPicPr>
          <p:cNvPr id="248" name="Shape 248" descr="technology-education-worlde.jpg"/>
          <p:cNvPicPr preferRelativeResize="0"/>
          <p:nvPr/>
        </p:nvPicPr>
        <p:blipFill>
          <a:blip r:embed="rId3">
            <a:alphaModFix/>
          </a:blip>
          <a:stretch>
            <a:fillRect/>
          </a:stretch>
        </p:blipFill>
        <p:spPr>
          <a:xfrm>
            <a:off x="4265350" y="175625"/>
            <a:ext cx="4613800" cy="455387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pic>
        <p:nvPicPr>
          <p:cNvPr id="253" name="Shape 253" descr="ONE 2 WORLD 3 re done .jpg"/>
          <p:cNvPicPr preferRelativeResize="0"/>
          <p:nvPr/>
        </p:nvPicPr>
        <p:blipFill>
          <a:blip r:embed="rId3">
            <a:alphaModFix/>
          </a:blip>
          <a:stretch>
            <a:fillRect/>
          </a:stretch>
        </p:blipFill>
        <p:spPr>
          <a:xfrm>
            <a:off x="4798200" y="461012"/>
            <a:ext cx="4064100" cy="4221471"/>
          </a:xfrm>
          <a:prstGeom prst="rect">
            <a:avLst/>
          </a:prstGeom>
          <a:noFill/>
          <a:ln>
            <a:noFill/>
          </a:ln>
        </p:spPr>
      </p:pic>
      <p:sp>
        <p:nvSpPr>
          <p:cNvPr id="254" name="Shape 254"/>
          <p:cNvSpPr txBox="1">
            <a:spLocks noGrp="1"/>
          </p:cNvSpPr>
          <p:nvPr>
            <p:ph type="title"/>
          </p:nvPr>
        </p:nvSpPr>
        <p:spPr>
          <a:xfrm>
            <a:off x="177800" y="2037775"/>
            <a:ext cx="4751400" cy="2865000"/>
          </a:xfrm>
          <a:prstGeom prst="rect">
            <a:avLst/>
          </a:prstGeom>
        </p:spPr>
        <p:txBody>
          <a:bodyPr lIns="91425" tIns="91425" rIns="91425" bIns="91425" anchor="ctr" anchorCtr="0">
            <a:noAutofit/>
          </a:bodyPr>
          <a:lstStyle/>
          <a:p>
            <a:pPr lvl="0" algn="l" rtl="0">
              <a:lnSpc>
                <a:spcPct val="130000"/>
              </a:lnSpc>
              <a:spcBef>
                <a:spcPts val="1000"/>
              </a:spcBef>
              <a:buNone/>
            </a:pPr>
            <a:r>
              <a:rPr lang="en" sz="2400" b="1" u="sng">
                <a:solidFill>
                  <a:schemeClr val="hlink"/>
                </a:solidFill>
                <a:latin typeface="Proxima Nova"/>
                <a:ea typeface="Proxima Nova"/>
                <a:cs typeface="Proxima Nova"/>
                <a:sym typeface="Proxima Nova"/>
                <a:hlinkClick r:id="rId4"/>
              </a:rPr>
              <a:t>mike.crabtree@blountk12.org</a:t>
            </a:r>
          </a:p>
          <a:p>
            <a:pPr lvl="0" algn="l" rtl="0">
              <a:lnSpc>
                <a:spcPct val="130000"/>
              </a:lnSpc>
              <a:spcBef>
                <a:spcPts val="1000"/>
              </a:spcBef>
              <a:buNone/>
            </a:pPr>
            <a:r>
              <a:rPr lang="en" sz="2400" b="1" u="sng">
                <a:solidFill>
                  <a:schemeClr val="hlink"/>
                </a:solidFill>
                <a:latin typeface="Proxima Nova"/>
                <a:ea typeface="Proxima Nova"/>
                <a:cs typeface="Proxima Nova"/>
                <a:sym typeface="Proxima Nova"/>
                <a:hlinkClick r:id="rId5"/>
              </a:rPr>
              <a:t>colleen.mattison@blountk12.org</a:t>
            </a:r>
          </a:p>
          <a:p>
            <a:pPr lvl="0" algn="l" rtl="0">
              <a:lnSpc>
                <a:spcPct val="130000"/>
              </a:lnSpc>
              <a:spcBef>
                <a:spcPts val="1000"/>
              </a:spcBef>
              <a:buNone/>
            </a:pPr>
            <a:r>
              <a:rPr lang="en" sz="2400" b="1" u="sng">
                <a:solidFill>
                  <a:schemeClr val="hlink"/>
                </a:solidFill>
                <a:latin typeface="Proxima Nova"/>
                <a:ea typeface="Proxima Nova"/>
                <a:cs typeface="Proxima Nova"/>
                <a:sym typeface="Proxima Nova"/>
                <a:hlinkClick r:id="rId6"/>
              </a:rPr>
              <a:t>jennifer.moore@blountk12.org</a:t>
            </a:r>
          </a:p>
          <a:p>
            <a:pPr lvl="0" algn="l" rtl="0">
              <a:lnSpc>
                <a:spcPct val="130000"/>
              </a:lnSpc>
              <a:spcBef>
                <a:spcPts val="1000"/>
              </a:spcBef>
              <a:buNone/>
            </a:pPr>
            <a:r>
              <a:rPr lang="en" sz="2400" b="1" u="sng">
                <a:solidFill>
                  <a:schemeClr val="hlink"/>
                </a:solidFill>
                <a:latin typeface="Proxima Nova"/>
                <a:ea typeface="Proxima Nova"/>
                <a:cs typeface="Proxima Nova"/>
                <a:sym typeface="Proxima Nova"/>
                <a:hlinkClick r:id="rId7"/>
              </a:rPr>
              <a:t>tom.loud@blountk12.org</a:t>
            </a:r>
          </a:p>
          <a:p>
            <a:pPr lvl="0" algn="l" rtl="0">
              <a:lnSpc>
                <a:spcPct val="130000"/>
              </a:lnSpc>
              <a:spcBef>
                <a:spcPts val="1000"/>
              </a:spcBef>
              <a:buNone/>
            </a:pPr>
            <a:r>
              <a:rPr lang="en" sz="2400" b="1" u="sng">
                <a:solidFill>
                  <a:schemeClr val="hlink"/>
                </a:solidFill>
                <a:latin typeface="Proxima Nova"/>
                <a:ea typeface="Proxima Nova"/>
                <a:cs typeface="Proxima Nova"/>
                <a:sym typeface="Proxima Nova"/>
                <a:hlinkClick r:id="rId8"/>
              </a:rPr>
              <a:t>lynnette.cottrell@blountk12.org</a:t>
            </a:r>
          </a:p>
          <a:p>
            <a:pPr lvl="0" algn="l">
              <a:lnSpc>
                <a:spcPct val="130000"/>
              </a:lnSpc>
              <a:spcBef>
                <a:spcPts val="1000"/>
              </a:spcBef>
              <a:buNone/>
            </a:pPr>
            <a:endParaRPr sz="2400" b="1">
              <a:solidFill>
                <a:srgbClr val="353744"/>
              </a:solidFill>
              <a:latin typeface="Proxima Nova"/>
              <a:ea typeface="Proxima Nova"/>
              <a:cs typeface="Proxima Nova"/>
              <a:sym typeface="Proxima Nova"/>
            </a:endParaRPr>
          </a:p>
        </p:txBody>
      </p:sp>
      <p:sp>
        <p:nvSpPr>
          <p:cNvPr id="255" name="Shape 255"/>
          <p:cNvSpPr txBox="1"/>
          <p:nvPr/>
        </p:nvSpPr>
        <p:spPr>
          <a:xfrm>
            <a:off x="177800" y="685800"/>
            <a:ext cx="4064100" cy="1130400"/>
          </a:xfrm>
          <a:prstGeom prst="rect">
            <a:avLst/>
          </a:prstGeom>
          <a:noFill/>
          <a:ln>
            <a:noFill/>
          </a:ln>
        </p:spPr>
        <p:txBody>
          <a:bodyPr lIns="91425" tIns="91425" rIns="91425" bIns="91425" anchor="t" anchorCtr="0">
            <a:noAutofit/>
          </a:bodyPr>
          <a:lstStyle/>
          <a:p>
            <a:pPr lvl="0">
              <a:spcBef>
                <a:spcPts val="0"/>
              </a:spcBef>
              <a:buNone/>
            </a:pPr>
            <a:r>
              <a:rPr lang="en" sz="3000" b="1"/>
              <a:t>BCS TLL Contacts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Shape 74"/>
          <p:cNvSpPr txBox="1">
            <a:spLocks noGrp="1"/>
          </p:cNvSpPr>
          <p:nvPr>
            <p:ph type="title"/>
          </p:nvPr>
        </p:nvSpPr>
        <p:spPr>
          <a:xfrm>
            <a:off x="235500" y="414000"/>
            <a:ext cx="4430400" cy="4180800"/>
          </a:xfrm>
          <a:prstGeom prst="rect">
            <a:avLst/>
          </a:prstGeom>
        </p:spPr>
        <p:txBody>
          <a:bodyPr lIns="91425" tIns="91425" rIns="91425" bIns="91425" anchor="ctr" anchorCtr="0">
            <a:noAutofit/>
          </a:bodyPr>
          <a:lstStyle/>
          <a:p>
            <a:pPr lvl="0">
              <a:lnSpc>
                <a:spcPct val="130000"/>
              </a:lnSpc>
              <a:spcBef>
                <a:spcPts val="1000"/>
              </a:spcBef>
              <a:buNone/>
            </a:pPr>
            <a:r>
              <a:rPr lang="en" sz="3600" b="1">
                <a:solidFill>
                  <a:srgbClr val="0B5394"/>
                </a:solidFill>
                <a:latin typeface="Proxima Nova"/>
                <a:ea typeface="Proxima Nova"/>
                <a:cs typeface="Proxima Nova"/>
                <a:sym typeface="Proxima Nova"/>
              </a:rPr>
              <a:t> This requires a huge shift in pedagogy and educator mindset. </a:t>
            </a:r>
          </a:p>
        </p:txBody>
      </p:sp>
      <p:pic>
        <p:nvPicPr>
          <p:cNvPr id="75" name="Shape 75" descr="IMG_2087.JPG"/>
          <p:cNvPicPr preferRelativeResize="0"/>
          <p:nvPr/>
        </p:nvPicPr>
        <p:blipFill rotWithShape="1">
          <a:blip r:embed="rId3">
            <a:alphaModFix/>
          </a:blip>
          <a:srcRect l="8460" r="14134"/>
          <a:stretch/>
        </p:blipFill>
        <p:spPr>
          <a:xfrm>
            <a:off x="4539100" y="571125"/>
            <a:ext cx="4129576" cy="400124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Shape 80"/>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lgn="ctr" rtl="0">
              <a:lnSpc>
                <a:spcPct val="130000"/>
              </a:lnSpc>
              <a:spcBef>
                <a:spcPts val="1000"/>
              </a:spcBef>
              <a:spcAft>
                <a:spcPts val="0"/>
              </a:spcAft>
              <a:buClr>
                <a:schemeClr val="dk1"/>
              </a:buClr>
              <a:buSzPct val="26190"/>
              <a:buFont typeface="Arial"/>
              <a:buNone/>
            </a:pPr>
            <a:r>
              <a:rPr lang="en" sz="4200" b="1">
                <a:solidFill>
                  <a:srgbClr val="0B5394"/>
                </a:solidFill>
                <a:latin typeface="Proxima Nova"/>
                <a:ea typeface="Proxima Nova"/>
                <a:cs typeface="Proxima Nova"/>
                <a:sym typeface="Proxima Nova"/>
              </a:rPr>
              <a:t>Quality preparation, training, and support will be necessary to assist educators with this change.</a:t>
            </a:r>
          </a:p>
          <a:p>
            <a:pPr lvl="0">
              <a:spcBef>
                <a:spcPts val="0"/>
              </a:spcBef>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Shape 85"/>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sz="3600" b="1">
                <a:solidFill>
                  <a:srgbClr val="0B5394"/>
                </a:solidFill>
              </a:rPr>
              <a:t>Why Tech Teacher Leaders (TTLs)?</a:t>
            </a:r>
          </a:p>
          <a:p>
            <a:pPr lvl="0">
              <a:spcBef>
                <a:spcPts val="0"/>
              </a:spcBef>
              <a:buNone/>
            </a:pPr>
            <a:endParaRPr sz="3600" b="1">
              <a:solidFill>
                <a:srgbClr val="0B5394"/>
              </a:solidFill>
            </a:endParaRPr>
          </a:p>
        </p:txBody>
      </p:sp>
      <p:sp>
        <p:nvSpPr>
          <p:cNvPr id="86" name="Shape 86"/>
          <p:cNvSpPr txBox="1">
            <a:spLocks noGrp="1"/>
          </p:cNvSpPr>
          <p:nvPr>
            <p:ph type="body" idx="1"/>
          </p:nvPr>
        </p:nvSpPr>
        <p:spPr>
          <a:xfrm>
            <a:off x="311700" y="1152475"/>
            <a:ext cx="4605900" cy="3416400"/>
          </a:xfrm>
          <a:prstGeom prst="rect">
            <a:avLst/>
          </a:prstGeom>
        </p:spPr>
        <p:txBody>
          <a:bodyPr lIns="91425" tIns="91425" rIns="91425" bIns="91425" anchor="t" anchorCtr="0">
            <a:noAutofit/>
          </a:bodyPr>
          <a:lstStyle/>
          <a:p>
            <a:pPr marL="457200" lvl="0" indent="-228600" rtl="0">
              <a:lnSpc>
                <a:spcPct val="130000"/>
              </a:lnSpc>
              <a:spcBef>
                <a:spcPts val="1000"/>
              </a:spcBef>
              <a:spcAft>
                <a:spcPts val="0"/>
              </a:spcAft>
            </a:pPr>
            <a:r>
              <a:rPr lang="en">
                <a:solidFill>
                  <a:srgbClr val="353744"/>
                </a:solidFill>
                <a:latin typeface="Proxima Nova"/>
                <a:ea typeface="Proxima Nova"/>
                <a:cs typeface="Proxima Nova"/>
                <a:sym typeface="Proxima Nova"/>
              </a:rPr>
              <a:t>Experience has taught us that the best professional development occurs in school-embedded within the classrooms and at their immediate need.</a:t>
            </a:r>
          </a:p>
          <a:p>
            <a:pPr marL="457200" lvl="0" indent="-228600" rtl="0">
              <a:lnSpc>
                <a:spcPct val="130000"/>
              </a:lnSpc>
              <a:spcBef>
                <a:spcPts val="1000"/>
              </a:spcBef>
              <a:spcAft>
                <a:spcPts val="0"/>
              </a:spcAft>
            </a:pPr>
            <a:r>
              <a:rPr lang="en">
                <a:solidFill>
                  <a:srgbClr val="353744"/>
                </a:solidFill>
                <a:latin typeface="Proxima Nova"/>
                <a:ea typeface="Proxima Nova"/>
                <a:cs typeface="Proxima Nova"/>
                <a:sym typeface="Proxima Nova"/>
              </a:rPr>
              <a:t>Teachers must have access to on-going, practical training and support every day to make the shift to teaching effectively using technology.</a:t>
            </a:r>
          </a:p>
          <a:p>
            <a:pPr marL="457200" lvl="0" indent="-228600" rtl="0">
              <a:lnSpc>
                <a:spcPct val="130000"/>
              </a:lnSpc>
              <a:spcBef>
                <a:spcPts val="1000"/>
              </a:spcBef>
              <a:spcAft>
                <a:spcPts val="0"/>
              </a:spcAft>
              <a:buClr>
                <a:srgbClr val="353744"/>
              </a:buClr>
              <a:buFont typeface="Proxima Nova"/>
            </a:pPr>
            <a:r>
              <a:rPr lang="en">
                <a:solidFill>
                  <a:srgbClr val="353744"/>
                </a:solidFill>
                <a:latin typeface="Proxima Nova"/>
                <a:ea typeface="Proxima Nova"/>
                <a:cs typeface="Proxima Nova"/>
                <a:sym typeface="Proxima Nova"/>
              </a:rPr>
              <a:t>Using coaches, or Teacher Leaders, is a proven model to empower teachers, develop expertise in order to grow other teachers, and provide the opportunity for training and support.</a:t>
            </a:r>
          </a:p>
          <a:p>
            <a:pPr lvl="0" rtl="0">
              <a:spcBef>
                <a:spcPts val="0"/>
              </a:spcBef>
              <a:buNone/>
            </a:pPr>
            <a:endParaRPr/>
          </a:p>
          <a:p>
            <a:pPr lvl="0">
              <a:spcBef>
                <a:spcPts val="0"/>
              </a:spcBef>
              <a:buNone/>
            </a:pPr>
            <a:endParaRPr/>
          </a:p>
        </p:txBody>
      </p:sp>
      <p:pic>
        <p:nvPicPr>
          <p:cNvPr id="87" name="Shape 87" descr="learn-graphic.jpg"/>
          <p:cNvPicPr preferRelativeResize="0"/>
          <p:nvPr/>
        </p:nvPicPr>
        <p:blipFill>
          <a:blip r:embed="rId3">
            <a:alphaModFix/>
          </a:blip>
          <a:stretch>
            <a:fillRect/>
          </a:stretch>
        </p:blipFill>
        <p:spPr>
          <a:xfrm>
            <a:off x="5070000" y="1093000"/>
            <a:ext cx="3688350" cy="36316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Shape 92"/>
          <p:cNvSpPr txBox="1">
            <a:spLocks noGrp="1"/>
          </p:cNvSpPr>
          <p:nvPr>
            <p:ph type="title"/>
          </p:nvPr>
        </p:nvSpPr>
        <p:spPr>
          <a:xfrm>
            <a:off x="311700" y="292625"/>
            <a:ext cx="8520600" cy="572700"/>
          </a:xfrm>
          <a:prstGeom prst="rect">
            <a:avLst/>
          </a:prstGeom>
        </p:spPr>
        <p:txBody>
          <a:bodyPr lIns="91425" tIns="91425" rIns="91425" bIns="91425" anchor="t" anchorCtr="0">
            <a:noAutofit/>
          </a:bodyPr>
          <a:lstStyle/>
          <a:p>
            <a:pPr lvl="0" rtl="0">
              <a:spcBef>
                <a:spcPts val="0"/>
              </a:spcBef>
              <a:buNone/>
            </a:pPr>
            <a:r>
              <a:rPr lang="en" b="1">
                <a:solidFill>
                  <a:srgbClr val="0B5394"/>
                </a:solidFill>
              </a:rPr>
              <a:t>Competencies</a:t>
            </a:r>
          </a:p>
        </p:txBody>
      </p:sp>
      <p:sp>
        <p:nvSpPr>
          <p:cNvPr id="93" name="Shape 93"/>
          <p:cNvSpPr txBox="1">
            <a:spLocks noGrp="1"/>
          </p:cNvSpPr>
          <p:nvPr>
            <p:ph type="body" idx="1"/>
          </p:nvPr>
        </p:nvSpPr>
        <p:spPr>
          <a:xfrm>
            <a:off x="311700" y="915000"/>
            <a:ext cx="8520600" cy="3313500"/>
          </a:xfrm>
          <a:prstGeom prst="rect">
            <a:avLst/>
          </a:prstGeom>
        </p:spPr>
        <p:txBody>
          <a:bodyPr lIns="91425" tIns="91425" rIns="91425" bIns="91425" anchor="t" anchorCtr="0">
            <a:noAutofit/>
          </a:bodyPr>
          <a:lstStyle/>
          <a:p>
            <a:pPr marL="457200" lvl="0" indent="-355600" rtl="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Engage in continual learning to deepen pedagogical knowledge in technology integration</a:t>
            </a:r>
          </a:p>
          <a:p>
            <a:pPr marL="457200" lvl="0" indent="-355600" rtl="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Manage time efficiently</a:t>
            </a:r>
          </a:p>
          <a:p>
            <a:pPr marL="457200" lvl="0" indent="-355600" rtl="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Display honesty, trustworthiness, reliability, and sincerity in all interactions</a:t>
            </a:r>
          </a:p>
          <a:p>
            <a:pPr marL="457200" lvl="0" indent="-355600" rtl="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Foster a culture of collaboration with and support the development of colleagues, TTL peers, and administrators</a:t>
            </a:r>
          </a:p>
          <a:p>
            <a:pPr marL="457200" lvl="0" indent="-355600" rtl="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Understand and respond to the needs of adult learners</a:t>
            </a:r>
          </a:p>
          <a:p>
            <a:pPr lvl="0" rtl="0">
              <a:lnSpc>
                <a:spcPct val="130000"/>
              </a:lnSpc>
              <a:spcBef>
                <a:spcPts val="1000"/>
              </a:spcBef>
              <a:spcAft>
                <a:spcPts val="0"/>
              </a:spcAft>
              <a:buNone/>
            </a:pPr>
            <a:endParaRPr sz="1400"/>
          </a:p>
        </p:txBody>
      </p:sp>
      <p:cxnSp>
        <p:nvCxnSpPr>
          <p:cNvPr id="94" name="Shape 94"/>
          <p:cNvCxnSpPr/>
          <p:nvPr/>
        </p:nvCxnSpPr>
        <p:spPr>
          <a:xfrm rot="10800000" flipH="1">
            <a:off x="338725" y="850175"/>
            <a:ext cx="8468100" cy="25200"/>
          </a:xfrm>
          <a:prstGeom prst="straightConnector1">
            <a:avLst/>
          </a:prstGeom>
          <a:noFill/>
          <a:ln w="76200" cap="flat" cmpd="sng">
            <a:solidFill>
              <a:srgbClr val="6FA8DC"/>
            </a:solidFill>
            <a:prstDash val="solid"/>
            <a:round/>
            <a:headEnd type="none" w="lg" len="lg"/>
            <a:tailEnd type="none" w="lg" len="lg"/>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Shape 99"/>
          <p:cNvSpPr txBox="1">
            <a:spLocks noGrp="1"/>
          </p:cNvSpPr>
          <p:nvPr>
            <p:ph type="title"/>
          </p:nvPr>
        </p:nvSpPr>
        <p:spPr>
          <a:xfrm>
            <a:off x="311700" y="292625"/>
            <a:ext cx="8520600" cy="572700"/>
          </a:xfrm>
          <a:prstGeom prst="rect">
            <a:avLst/>
          </a:prstGeom>
        </p:spPr>
        <p:txBody>
          <a:bodyPr lIns="91425" tIns="91425" rIns="91425" bIns="91425" anchor="t" anchorCtr="0">
            <a:noAutofit/>
          </a:bodyPr>
          <a:lstStyle/>
          <a:p>
            <a:pPr lvl="0">
              <a:spcBef>
                <a:spcPts val="0"/>
              </a:spcBef>
              <a:buNone/>
            </a:pPr>
            <a:r>
              <a:rPr lang="en" b="1">
                <a:solidFill>
                  <a:srgbClr val="0B5394"/>
                </a:solidFill>
              </a:rPr>
              <a:t>Competencies</a:t>
            </a:r>
          </a:p>
        </p:txBody>
      </p:sp>
      <p:sp>
        <p:nvSpPr>
          <p:cNvPr id="100" name="Shape 100"/>
          <p:cNvSpPr txBox="1">
            <a:spLocks noGrp="1"/>
          </p:cNvSpPr>
          <p:nvPr>
            <p:ph type="body" idx="1"/>
          </p:nvPr>
        </p:nvSpPr>
        <p:spPr>
          <a:xfrm>
            <a:off x="311700" y="915000"/>
            <a:ext cx="8520600" cy="3313500"/>
          </a:xfrm>
          <a:prstGeom prst="rect">
            <a:avLst/>
          </a:prstGeom>
        </p:spPr>
        <p:txBody>
          <a:bodyPr lIns="91425" tIns="91425" rIns="91425" bIns="91425" anchor="t" anchorCtr="0">
            <a:noAutofit/>
          </a:bodyPr>
          <a:lstStyle/>
          <a:p>
            <a:pPr marL="457200" lvl="0" indent="-355600" rtl="0">
              <a:lnSpc>
                <a:spcPct val="130000"/>
              </a:lnSpc>
              <a:spcBef>
                <a:spcPts val="1000"/>
              </a:spcBef>
              <a:spcAft>
                <a:spcPts val="0"/>
              </a:spcAft>
              <a:buClr>
                <a:srgbClr val="353744"/>
              </a:buClr>
              <a:buSzPct val="100000"/>
              <a:buFont typeface="Proxima Nova"/>
            </a:pPr>
            <a:r>
              <a:rPr lang="en" sz="2000">
                <a:solidFill>
                  <a:srgbClr val="353744"/>
                </a:solidFill>
                <a:latin typeface="Proxima Nova"/>
                <a:ea typeface="Proxima Nova"/>
                <a:cs typeface="Proxima Nova"/>
                <a:sym typeface="Proxima Nova"/>
              </a:rPr>
              <a:t>Persevere in the face of obstacles</a:t>
            </a:r>
          </a:p>
          <a:p>
            <a:pPr marL="457200" lvl="0" indent="-355600" rtl="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Communicate effectively</a:t>
            </a:r>
          </a:p>
          <a:p>
            <a:pPr marL="457200" lvl="0" indent="-355600" rtl="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Be approachable</a:t>
            </a:r>
          </a:p>
          <a:p>
            <a:pPr marL="457200" lvl="0" indent="-355600" rtl="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Hold self and others accountable for student learning </a:t>
            </a:r>
          </a:p>
          <a:p>
            <a:pPr marL="457200" lvl="0" indent="-355600" rtl="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Influence others to achieve results while building strong relationships through mutual respect</a:t>
            </a:r>
          </a:p>
          <a:p>
            <a:pPr marL="457200" lvl="0" indent="-355600" rtl="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Value the importance of digital citizenship in the education of each student</a:t>
            </a:r>
          </a:p>
          <a:p>
            <a:pPr marL="457200" lvl="0" indent="-35560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Experience and success using technology with students</a:t>
            </a:r>
          </a:p>
        </p:txBody>
      </p:sp>
      <p:cxnSp>
        <p:nvCxnSpPr>
          <p:cNvPr id="101" name="Shape 101"/>
          <p:cNvCxnSpPr/>
          <p:nvPr/>
        </p:nvCxnSpPr>
        <p:spPr>
          <a:xfrm rot="10800000" flipH="1">
            <a:off x="338725" y="850175"/>
            <a:ext cx="8468100" cy="25200"/>
          </a:xfrm>
          <a:prstGeom prst="straightConnector1">
            <a:avLst/>
          </a:prstGeom>
          <a:noFill/>
          <a:ln w="76200" cap="flat" cmpd="sng">
            <a:solidFill>
              <a:srgbClr val="6FA8DC"/>
            </a:solidFill>
            <a:prstDash val="solid"/>
            <a:round/>
            <a:headEnd type="none" w="lg" len="lg"/>
            <a:tailEnd type="none" w="lg" len="lg"/>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Shape 106"/>
          <p:cNvSpPr txBox="1">
            <a:spLocks noGrp="1"/>
          </p:cNvSpPr>
          <p:nvPr>
            <p:ph type="title"/>
          </p:nvPr>
        </p:nvSpPr>
        <p:spPr>
          <a:xfrm>
            <a:off x="311700" y="292625"/>
            <a:ext cx="8520600" cy="572700"/>
          </a:xfrm>
          <a:prstGeom prst="rect">
            <a:avLst/>
          </a:prstGeom>
        </p:spPr>
        <p:txBody>
          <a:bodyPr lIns="91425" tIns="91425" rIns="91425" bIns="91425" anchor="t" anchorCtr="0">
            <a:noAutofit/>
          </a:bodyPr>
          <a:lstStyle/>
          <a:p>
            <a:pPr lvl="0" rtl="0">
              <a:spcBef>
                <a:spcPts val="0"/>
              </a:spcBef>
              <a:buNone/>
            </a:pPr>
            <a:r>
              <a:rPr lang="en" b="1">
                <a:solidFill>
                  <a:srgbClr val="0B5394"/>
                </a:solidFill>
              </a:rPr>
              <a:t>Beliefs</a:t>
            </a:r>
          </a:p>
        </p:txBody>
      </p:sp>
      <p:sp>
        <p:nvSpPr>
          <p:cNvPr id="107" name="Shape 107"/>
          <p:cNvSpPr txBox="1">
            <a:spLocks noGrp="1"/>
          </p:cNvSpPr>
          <p:nvPr>
            <p:ph type="body" idx="1"/>
          </p:nvPr>
        </p:nvSpPr>
        <p:spPr>
          <a:xfrm>
            <a:off x="311700" y="951750"/>
            <a:ext cx="8520600" cy="3903300"/>
          </a:xfrm>
          <a:prstGeom prst="rect">
            <a:avLst/>
          </a:prstGeom>
        </p:spPr>
        <p:txBody>
          <a:bodyPr lIns="91425" tIns="91425" rIns="91425" bIns="91425" anchor="t" anchorCtr="0">
            <a:noAutofit/>
          </a:bodyPr>
          <a:lstStyle/>
          <a:p>
            <a:pPr marL="457200" lvl="0" indent="-355600" rtl="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All students have the right to a high-quality education, including access to relevant technology.</a:t>
            </a:r>
          </a:p>
          <a:p>
            <a:pPr marL="457200" lvl="0" indent="-355600" rtl="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All students can achieve at high levels with the right instruction and supports.</a:t>
            </a:r>
          </a:p>
          <a:p>
            <a:pPr marL="457200" lvl="0" indent="-355600" rtl="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All teachers can achieve at high levels--great teaching is a process of continual, reflective inquiry and can be improved through dedication and hard work.</a:t>
            </a:r>
          </a:p>
          <a:p>
            <a:pPr marL="457200" lvl="0" indent="-355600" rtl="0">
              <a:lnSpc>
                <a:spcPct val="130000"/>
              </a:lnSpc>
              <a:spcBef>
                <a:spcPts val="1000"/>
              </a:spcBef>
              <a:spcAft>
                <a:spcPts val="0"/>
              </a:spcAft>
              <a:buClr>
                <a:srgbClr val="353744"/>
              </a:buClr>
              <a:buSzPct val="100000"/>
              <a:buFont typeface="Proxima Nova"/>
              <a:buChar char="●"/>
            </a:pPr>
            <a:r>
              <a:rPr lang="en" sz="2000">
                <a:solidFill>
                  <a:srgbClr val="353744"/>
                </a:solidFill>
                <a:latin typeface="Proxima Nova"/>
                <a:ea typeface="Proxima Nova"/>
                <a:cs typeface="Proxima Nova"/>
                <a:sym typeface="Proxima Nova"/>
              </a:rPr>
              <a:t>Maintaining effective communication and collaborating with all stakeholders is a key component to growth and development.</a:t>
            </a:r>
          </a:p>
          <a:p>
            <a:pPr lvl="0" rtl="0">
              <a:lnSpc>
                <a:spcPct val="130000"/>
              </a:lnSpc>
              <a:spcBef>
                <a:spcPts val="1000"/>
              </a:spcBef>
              <a:spcAft>
                <a:spcPts val="0"/>
              </a:spcAft>
              <a:buNone/>
            </a:pPr>
            <a:endParaRPr sz="1600"/>
          </a:p>
        </p:txBody>
      </p:sp>
      <p:cxnSp>
        <p:nvCxnSpPr>
          <p:cNvPr id="108" name="Shape 108"/>
          <p:cNvCxnSpPr/>
          <p:nvPr/>
        </p:nvCxnSpPr>
        <p:spPr>
          <a:xfrm rot="10800000" flipH="1">
            <a:off x="338725" y="850175"/>
            <a:ext cx="8468100" cy="25200"/>
          </a:xfrm>
          <a:prstGeom prst="straightConnector1">
            <a:avLst/>
          </a:prstGeom>
          <a:noFill/>
          <a:ln w="76200" cap="flat" cmpd="sng">
            <a:solidFill>
              <a:srgbClr val="6FA8DC"/>
            </a:solidFill>
            <a:prstDash val="solid"/>
            <a:round/>
            <a:headEnd type="none" w="lg" len="lg"/>
            <a:tailEnd type="none" w="lg" len="lg"/>
          </a:ln>
        </p:spPr>
      </p:cxn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heme/theme1.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986</Words>
  <Application>Microsoft Office PowerPoint</Application>
  <PresentationFormat>On-screen Show (16:9)</PresentationFormat>
  <Paragraphs>99</Paragraphs>
  <Slides>31</Slides>
  <Notes>31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31</vt:i4>
      </vt:variant>
    </vt:vector>
  </HeadingPairs>
  <TitlesOfParts>
    <vt:vector size="34" baseType="lpstr">
      <vt:lpstr>Proxima Nova</vt:lpstr>
      <vt:lpstr>Arial</vt:lpstr>
      <vt:lpstr>simple-light-2</vt:lpstr>
      <vt:lpstr>Blount County Schools Tech Teacher Leader Program</vt:lpstr>
      <vt:lpstr>Rationale</vt:lpstr>
      <vt:lpstr>Rationale </vt:lpstr>
      <vt:lpstr> This requires a huge shift in pedagogy and educator mindset. </vt:lpstr>
      <vt:lpstr>PowerPoint Presentation</vt:lpstr>
      <vt:lpstr>Why Tech Teacher Leaders (TTLs)? </vt:lpstr>
      <vt:lpstr>Competencies</vt:lpstr>
      <vt:lpstr>Competencies</vt:lpstr>
      <vt:lpstr>Beliefs</vt:lpstr>
      <vt:lpstr>Beliefs</vt:lpstr>
      <vt:lpstr>Actions Building Buy-In</vt:lpstr>
      <vt:lpstr>Selection Process</vt:lpstr>
      <vt:lpstr>Selection Process-Application</vt:lpstr>
      <vt:lpstr>Selection Process-Disposition Form</vt:lpstr>
      <vt:lpstr>Selection Process-Interview  </vt:lpstr>
      <vt:lpstr>Selection Process-Written Response</vt:lpstr>
      <vt:lpstr>Compensation</vt:lpstr>
      <vt:lpstr>Compensation </vt:lpstr>
      <vt:lpstr>Celebration and Orientation</vt:lpstr>
      <vt:lpstr>Roles and Responsibilities </vt:lpstr>
      <vt:lpstr>First Assignments </vt:lpstr>
      <vt:lpstr>2016-17 BCS Tech Teacher Leaders</vt:lpstr>
      <vt:lpstr>Initial Training</vt:lpstr>
      <vt:lpstr>Teaching and Coaching Adult Learners </vt:lpstr>
      <vt:lpstr>Communication and Collaborating </vt:lpstr>
      <vt:lpstr>Google Community </vt:lpstr>
      <vt:lpstr>Google Classroom for TTL’s</vt:lpstr>
      <vt:lpstr>Monthly Meetings </vt:lpstr>
      <vt:lpstr>Perspectives from the TTLs</vt:lpstr>
      <vt:lpstr>Questions?</vt:lpstr>
      <vt:lpstr>mike.crabtree@blountk12.org colleen.mattison@blountk12.org jennifer.moore@blountk12.org tom.loud@blountk12.org lynnette.cottrell@blountk12.org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Blount County Schools Tech Teacher Leader Program</dc:title>
  <dc:creator>Amanda Armstrong</dc:creator>
  <cp:lastModifiedBy>Amanda Armstrong</cp:lastModifiedBy>
  <cp:revision>1</cp:revision>
  <dcterms:modified xsi:type="dcterms:W3CDTF">2017-01-06T19:18:46Z</dcterms:modified>
</cp:coreProperties>
</file>